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1192" r:id="rId2"/>
    <p:sldId id="1248" r:id="rId3"/>
    <p:sldId id="257" r:id="rId4"/>
    <p:sldId id="1161" r:id="rId5"/>
    <p:sldId id="1249" r:id="rId6"/>
    <p:sldId id="1209" r:id="rId7"/>
    <p:sldId id="1208" r:id="rId8"/>
    <p:sldId id="1250" r:id="rId9"/>
    <p:sldId id="1223" r:id="rId10"/>
    <p:sldId id="1251" r:id="rId11"/>
    <p:sldId id="1252" r:id="rId12"/>
    <p:sldId id="1253" r:id="rId13"/>
    <p:sldId id="1254" r:id="rId14"/>
    <p:sldId id="1255" r:id="rId15"/>
    <p:sldId id="1256" r:id="rId16"/>
    <p:sldId id="1258" r:id="rId17"/>
    <p:sldId id="1260" r:id="rId18"/>
    <p:sldId id="1259" r:id="rId19"/>
    <p:sldId id="275" r:id="rId20"/>
    <p:sldId id="1203" r:id="rId21"/>
    <p:sldId id="1262" r:id="rId22"/>
    <p:sldId id="1261" r:id="rId23"/>
    <p:sldId id="1160" r:id="rId24"/>
    <p:sldId id="1263" r:id="rId25"/>
    <p:sldId id="1157" r:id="rId26"/>
    <p:sldId id="1166" r:id="rId27"/>
    <p:sldId id="1156" r:id="rId28"/>
    <p:sldId id="1168" r:id="rId29"/>
    <p:sldId id="1151" r:id="rId30"/>
    <p:sldId id="1296" r:id="rId31"/>
    <p:sldId id="1219" r:id="rId32"/>
    <p:sldId id="1220" r:id="rId33"/>
    <p:sldId id="1217" r:id="rId34"/>
    <p:sldId id="1155" r:id="rId35"/>
    <p:sldId id="1221" r:id="rId36"/>
    <p:sldId id="1206" r:id="rId37"/>
    <p:sldId id="1222" r:id="rId38"/>
    <p:sldId id="1295" r:id="rId39"/>
    <p:sldId id="1268" r:id="rId40"/>
    <p:sldId id="1269" r:id="rId41"/>
    <p:sldId id="1270" r:id="rId42"/>
    <p:sldId id="1162" r:id="rId43"/>
    <p:sldId id="1167" r:id="rId44"/>
    <p:sldId id="1233" r:id="rId45"/>
    <p:sldId id="1225" r:id="rId46"/>
    <p:sldId id="1218" r:id="rId47"/>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E5EA"/>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24" autoAdjust="0"/>
    <p:restoredTop sz="94660"/>
  </p:normalViewPr>
  <p:slideViewPr>
    <p:cSldViewPr snapToGrid="0">
      <p:cViewPr varScale="1">
        <p:scale>
          <a:sx n="82" d="100"/>
          <a:sy n="82" d="100"/>
        </p:scale>
        <p:origin x="132" y="78"/>
      </p:cViewPr>
      <p:guideLst/>
    </p:cSldViewPr>
  </p:slideViewPr>
  <p:notesTextViewPr>
    <p:cViewPr>
      <p:scale>
        <a:sx n="1" d="1"/>
        <a:sy n="1" d="1"/>
      </p:scale>
      <p:origin x="0" y="0"/>
    </p:cViewPr>
  </p:notesTextViewPr>
  <p:notesViewPr>
    <p:cSldViewPr snapToGrid="0">
      <p:cViewPr varScale="1">
        <p:scale>
          <a:sx n="55" d="100"/>
          <a:sy n="55" d="100"/>
        </p:scale>
        <p:origin x="288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A54775-405C-4FC4-B588-FD4F7069CFF4}" type="datetimeFigureOut">
              <a:rPr lang="es-CO" smtClean="0"/>
              <a:t>4/06/2025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054FE8-820A-4494-8525-50972DE691BD}" type="slidenum">
              <a:rPr lang="es-CO" smtClean="0"/>
              <a:t>‹Nº›</a:t>
            </a:fld>
            <a:endParaRPr lang="es-CO"/>
          </a:p>
        </p:txBody>
      </p:sp>
    </p:spTree>
    <p:extLst>
      <p:ext uri="{BB962C8B-B14F-4D97-AF65-F5344CB8AC3E}">
        <p14:creationId xmlns:p14="http://schemas.microsoft.com/office/powerpoint/2010/main" val="1813519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391467" y="4348064"/>
            <a:ext cx="5411758" cy="1334278"/>
          </a:xfrm>
        </p:spPr>
        <p:txBody>
          <a:bodyPr anchor="b">
            <a:normAutofit/>
          </a:bodyPr>
          <a:lstStyle>
            <a:lvl1pPr algn="l">
              <a:defRPr sz="3600">
                <a:solidFill>
                  <a:schemeClr val="tx1"/>
                </a:solidFill>
              </a:defRPr>
            </a:lvl1pPr>
          </a:lstStyle>
          <a:p>
            <a:r>
              <a:rPr lang="es-ES" dirty="0"/>
              <a:t>Haga clic para modificar el estilo de título del patrón</a:t>
            </a:r>
            <a:endParaRPr lang="es-CO" dirty="0"/>
          </a:p>
        </p:txBody>
      </p:sp>
      <p:sp>
        <p:nvSpPr>
          <p:cNvPr id="3" name="Subtítulo 2"/>
          <p:cNvSpPr>
            <a:spLocks noGrp="1"/>
          </p:cNvSpPr>
          <p:nvPr>
            <p:ph type="subTitle" idx="1"/>
          </p:nvPr>
        </p:nvSpPr>
        <p:spPr>
          <a:xfrm>
            <a:off x="6391468" y="5682342"/>
            <a:ext cx="5411758" cy="522092"/>
          </a:xfrm>
        </p:spPr>
        <p:txBody>
          <a:bodyPr>
            <a:normAutofit/>
          </a:bodyPr>
          <a:lstStyle>
            <a:lvl1pPr marL="0" indent="0" algn="l">
              <a:buNone/>
              <a:defRPr sz="1800" i="1" u="none">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editar el estilo de subtítulo del patrón</a:t>
            </a:r>
            <a:endParaRPr lang="es-CO" dirty="0"/>
          </a:p>
        </p:txBody>
      </p:sp>
    </p:spTree>
    <p:extLst>
      <p:ext uri="{BB962C8B-B14F-4D97-AF65-F5344CB8AC3E}">
        <p14:creationId xmlns:p14="http://schemas.microsoft.com/office/powerpoint/2010/main" val="3954785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Tree>
    <p:extLst>
      <p:ext uri="{BB962C8B-B14F-4D97-AF65-F5344CB8AC3E}">
        <p14:creationId xmlns:p14="http://schemas.microsoft.com/office/powerpoint/2010/main" val="2374630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6730380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765188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438538" y="365125"/>
            <a:ext cx="7060941"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7819384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nal">
    <p:spTree>
      <p:nvGrpSpPr>
        <p:cNvPr id="1" name=""/>
        <p:cNvGrpSpPr/>
        <p:nvPr/>
      </p:nvGrpSpPr>
      <p:grpSpPr>
        <a:xfrm>
          <a:off x="0" y="0"/>
          <a:ext cx="0" cy="0"/>
          <a:chOff x="0" y="0"/>
          <a:chExt cx="0" cy="0"/>
        </a:xfrm>
      </p:grpSpPr>
    </p:spTree>
    <p:extLst>
      <p:ext uri="{BB962C8B-B14F-4D97-AF65-F5344CB8AC3E}">
        <p14:creationId xmlns:p14="http://schemas.microsoft.com/office/powerpoint/2010/main" val="9600772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edia">
  <p:cSld name="Media">
    <p:spTree>
      <p:nvGrpSpPr>
        <p:cNvPr id="1" name="Shape 259"/>
        <p:cNvGrpSpPr/>
        <p:nvPr/>
      </p:nvGrpSpPr>
      <p:grpSpPr>
        <a:xfrm>
          <a:off x="0" y="0"/>
          <a:ext cx="0" cy="0"/>
          <a:chOff x="0" y="0"/>
          <a:chExt cx="0" cy="0"/>
        </a:xfrm>
      </p:grpSpPr>
      <p:grpSp>
        <p:nvGrpSpPr>
          <p:cNvPr id="35" name="Group 34">
            <a:extLst>
              <a:ext uri="{FF2B5EF4-FFF2-40B4-BE49-F238E27FC236}">
                <a16:creationId xmlns:a16="http://schemas.microsoft.com/office/drawing/2014/main" id="{57AEFAE3-FDE3-B361-7902-7C130BC887BE}"/>
              </a:ext>
            </a:extLst>
          </p:cNvPr>
          <p:cNvGrpSpPr/>
          <p:nvPr userDrawn="1"/>
        </p:nvGrpSpPr>
        <p:grpSpPr>
          <a:xfrm>
            <a:off x="6540031" y="8619"/>
            <a:ext cx="5652048" cy="6849576"/>
            <a:chOff x="4905023" y="6464"/>
            <a:chExt cx="4239036" cy="5137182"/>
          </a:xfrm>
        </p:grpSpPr>
        <p:cxnSp>
          <p:nvCxnSpPr>
            <p:cNvPr id="36" name="Google Shape;41;p33">
              <a:extLst>
                <a:ext uri="{FF2B5EF4-FFF2-40B4-BE49-F238E27FC236}">
                  <a16:creationId xmlns:a16="http://schemas.microsoft.com/office/drawing/2014/main" id="{21F933DD-CEA5-6B43-6919-A599241E4ACE}"/>
                </a:ext>
              </a:extLst>
            </p:cNvPr>
            <p:cNvCxnSpPr>
              <a:cxnSpLocks/>
            </p:cNvCxnSpPr>
            <p:nvPr userDrawn="1"/>
          </p:nvCxnSpPr>
          <p:spPr>
            <a:xfrm>
              <a:off x="4905023" y="6516"/>
              <a:ext cx="1592297" cy="150964"/>
            </a:xfrm>
            <a:prstGeom prst="straightConnector1">
              <a:avLst/>
            </a:prstGeom>
            <a:noFill/>
            <a:ln w="9525" cap="flat" cmpd="sng">
              <a:solidFill>
                <a:srgbClr val="D6D6D6">
                  <a:alpha val="49803"/>
                </a:srgbClr>
              </a:solidFill>
              <a:prstDash val="dash"/>
              <a:round/>
              <a:headEnd type="none" w="sm" len="sm"/>
              <a:tailEnd type="none" w="sm" len="sm"/>
            </a:ln>
          </p:spPr>
        </p:cxnSp>
        <p:cxnSp>
          <p:nvCxnSpPr>
            <p:cNvPr id="37" name="Google Shape;43;p33">
              <a:extLst>
                <a:ext uri="{FF2B5EF4-FFF2-40B4-BE49-F238E27FC236}">
                  <a16:creationId xmlns:a16="http://schemas.microsoft.com/office/drawing/2014/main" id="{661825AE-2F43-B68B-4A76-108E15045544}"/>
                </a:ext>
              </a:extLst>
            </p:cNvPr>
            <p:cNvCxnSpPr>
              <a:cxnSpLocks/>
            </p:cNvCxnSpPr>
            <p:nvPr userDrawn="1"/>
          </p:nvCxnSpPr>
          <p:spPr>
            <a:xfrm flipH="1" flipV="1">
              <a:off x="6502400" y="167640"/>
              <a:ext cx="1915160" cy="426720"/>
            </a:xfrm>
            <a:prstGeom prst="straightConnector1">
              <a:avLst/>
            </a:prstGeom>
            <a:noFill/>
            <a:ln w="9525" cap="flat" cmpd="sng">
              <a:solidFill>
                <a:srgbClr val="D6D6D6">
                  <a:alpha val="49803"/>
                </a:srgbClr>
              </a:solidFill>
              <a:prstDash val="dash"/>
              <a:round/>
              <a:headEnd type="none" w="sm" len="sm"/>
              <a:tailEnd type="none" w="sm" len="sm"/>
            </a:ln>
          </p:spPr>
        </p:cxnSp>
        <p:cxnSp>
          <p:nvCxnSpPr>
            <p:cNvPr id="38" name="Google Shape;45;p33">
              <a:extLst>
                <a:ext uri="{FF2B5EF4-FFF2-40B4-BE49-F238E27FC236}">
                  <a16:creationId xmlns:a16="http://schemas.microsoft.com/office/drawing/2014/main" id="{484CB468-2466-68B8-3DA2-3E37E65B3FF5}"/>
                </a:ext>
              </a:extLst>
            </p:cNvPr>
            <p:cNvCxnSpPr>
              <a:cxnSpLocks/>
            </p:cNvCxnSpPr>
            <p:nvPr userDrawn="1"/>
          </p:nvCxnSpPr>
          <p:spPr>
            <a:xfrm flipH="1">
              <a:off x="6832600" y="4302760"/>
              <a:ext cx="1930400" cy="101600"/>
            </a:xfrm>
            <a:prstGeom prst="straightConnector1">
              <a:avLst/>
            </a:prstGeom>
            <a:noFill/>
            <a:ln w="9525" cap="flat" cmpd="sng">
              <a:solidFill>
                <a:srgbClr val="D6D6D6">
                  <a:alpha val="49803"/>
                </a:srgbClr>
              </a:solidFill>
              <a:prstDash val="dash"/>
              <a:round/>
              <a:headEnd type="none" w="sm" len="sm"/>
              <a:tailEnd type="none" w="sm" len="sm"/>
            </a:ln>
          </p:spPr>
        </p:cxnSp>
        <p:cxnSp>
          <p:nvCxnSpPr>
            <p:cNvPr id="39" name="Google Shape;48;p33">
              <a:extLst>
                <a:ext uri="{FF2B5EF4-FFF2-40B4-BE49-F238E27FC236}">
                  <a16:creationId xmlns:a16="http://schemas.microsoft.com/office/drawing/2014/main" id="{946F9592-C87B-A1B4-A56E-9A97BD0ECA92}"/>
                </a:ext>
              </a:extLst>
            </p:cNvPr>
            <p:cNvCxnSpPr>
              <a:cxnSpLocks/>
            </p:cNvCxnSpPr>
            <p:nvPr userDrawn="1"/>
          </p:nvCxnSpPr>
          <p:spPr>
            <a:xfrm>
              <a:off x="8422640" y="594360"/>
              <a:ext cx="340360" cy="3703320"/>
            </a:xfrm>
            <a:prstGeom prst="straightConnector1">
              <a:avLst/>
            </a:prstGeom>
            <a:noFill/>
            <a:ln w="9525" cap="flat" cmpd="sng">
              <a:solidFill>
                <a:srgbClr val="D6D6D6">
                  <a:alpha val="49803"/>
                </a:srgbClr>
              </a:solidFill>
              <a:prstDash val="dash"/>
              <a:round/>
              <a:headEnd type="none" w="sm" len="sm"/>
              <a:tailEnd type="none" w="sm" len="sm"/>
            </a:ln>
          </p:spPr>
        </p:cxnSp>
        <p:cxnSp>
          <p:nvCxnSpPr>
            <p:cNvPr id="40" name="Google Shape;49;p33">
              <a:extLst>
                <a:ext uri="{FF2B5EF4-FFF2-40B4-BE49-F238E27FC236}">
                  <a16:creationId xmlns:a16="http://schemas.microsoft.com/office/drawing/2014/main" id="{15C59FFC-15BA-C8FA-2B4F-532A44092AD8}"/>
                </a:ext>
              </a:extLst>
            </p:cNvPr>
            <p:cNvCxnSpPr>
              <a:cxnSpLocks/>
            </p:cNvCxnSpPr>
            <p:nvPr userDrawn="1"/>
          </p:nvCxnSpPr>
          <p:spPr>
            <a:xfrm flipV="1">
              <a:off x="5146626" y="4404360"/>
              <a:ext cx="1677084" cy="739046"/>
            </a:xfrm>
            <a:prstGeom prst="straightConnector1">
              <a:avLst/>
            </a:prstGeom>
            <a:noFill/>
            <a:ln w="9525" cap="flat" cmpd="sng">
              <a:solidFill>
                <a:srgbClr val="D6D6D6">
                  <a:alpha val="49803"/>
                </a:srgbClr>
              </a:solidFill>
              <a:prstDash val="dash"/>
              <a:round/>
              <a:headEnd type="none" w="sm" len="sm"/>
              <a:tailEnd type="none" w="sm" len="sm"/>
            </a:ln>
          </p:spPr>
        </p:cxnSp>
        <p:cxnSp>
          <p:nvCxnSpPr>
            <p:cNvPr id="41" name="Google Shape;50;p33">
              <a:extLst>
                <a:ext uri="{FF2B5EF4-FFF2-40B4-BE49-F238E27FC236}">
                  <a16:creationId xmlns:a16="http://schemas.microsoft.com/office/drawing/2014/main" id="{D8CF26F1-ADAF-ADF5-437F-279363A13CDB}"/>
                </a:ext>
              </a:extLst>
            </p:cNvPr>
            <p:cNvCxnSpPr>
              <a:cxnSpLocks/>
            </p:cNvCxnSpPr>
            <p:nvPr userDrawn="1"/>
          </p:nvCxnSpPr>
          <p:spPr>
            <a:xfrm flipH="1">
              <a:off x="6502400" y="6516"/>
              <a:ext cx="1583103" cy="150964"/>
            </a:xfrm>
            <a:prstGeom prst="straightConnector1">
              <a:avLst/>
            </a:prstGeom>
            <a:noFill/>
            <a:ln w="9525" cap="flat" cmpd="sng">
              <a:solidFill>
                <a:srgbClr val="D6D6D6">
                  <a:alpha val="49803"/>
                </a:srgbClr>
              </a:solidFill>
              <a:prstDash val="dash"/>
              <a:round/>
              <a:headEnd type="none" w="sm" len="sm"/>
              <a:tailEnd type="none" w="sm" len="sm"/>
            </a:ln>
          </p:spPr>
        </p:cxnSp>
        <p:cxnSp>
          <p:nvCxnSpPr>
            <p:cNvPr id="42" name="Google Shape;51;p33">
              <a:extLst>
                <a:ext uri="{FF2B5EF4-FFF2-40B4-BE49-F238E27FC236}">
                  <a16:creationId xmlns:a16="http://schemas.microsoft.com/office/drawing/2014/main" id="{26A7C300-358D-0852-40E3-57B603EE8777}"/>
                </a:ext>
              </a:extLst>
            </p:cNvPr>
            <p:cNvCxnSpPr>
              <a:cxnSpLocks/>
            </p:cNvCxnSpPr>
            <p:nvPr userDrawn="1"/>
          </p:nvCxnSpPr>
          <p:spPr>
            <a:xfrm flipV="1">
              <a:off x="8422640" y="6464"/>
              <a:ext cx="721325" cy="587896"/>
            </a:xfrm>
            <a:prstGeom prst="straightConnector1">
              <a:avLst/>
            </a:prstGeom>
            <a:noFill/>
            <a:ln w="9525" cap="flat" cmpd="sng">
              <a:solidFill>
                <a:srgbClr val="D6D6D6">
                  <a:alpha val="49803"/>
                </a:srgbClr>
              </a:solidFill>
              <a:prstDash val="dash"/>
              <a:round/>
              <a:headEnd type="none" w="sm" len="sm"/>
              <a:tailEnd type="none" w="sm" len="sm"/>
            </a:ln>
          </p:spPr>
        </p:cxnSp>
        <p:cxnSp>
          <p:nvCxnSpPr>
            <p:cNvPr id="43" name="Google Shape;52;p33">
              <a:extLst>
                <a:ext uri="{FF2B5EF4-FFF2-40B4-BE49-F238E27FC236}">
                  <a16:creationId xmlns:a16="http://schemas.microsoft.com/office/drawing/2014/main" id="{7406DC64-44D7-82EF-0859-5461EB4F2BFC}"/>
                </a:ext>
              </a:extLst>
            </p:cNvPr>
            <p:cNvCxnSpPr>
              <a:cxnSpLocks/>
            </p:cNvCxnSpPr>
            <p:nvPr userDrawn="1"/>
          </p:nvCxnSpPr>
          <p:spPr>
            <a:xfrm flipV="1">
              <a:off x="8768080" y="3625083"/>
              <a:ext cx="375979" cy="677677"/>
            </a:xfrm>
            <a:prstGeom prst="straightConnector1">
              <a:avLst/>
            </a:prstGeom>
            <a:noFill/>
            <a:ln w="9525" cap="flat" cmpd="sng">
              <a:solidFill>
                <a:srgbClr val="D6D6D6">
                  <a:alpha val="49803"/>
                </a:srgbClr>
              </a:solidFill>
              <a:prstDash val="dash"/>
              <a:round/>
              <a:headEnd type="none" w="sm" len="sm"/>
              <a:tailEnd type="none" w="sm" len="sm"/>
            </a:ln>
          </p:spPr>
        </p:cxnSp>
        <p:cxnSp>
          <p:nvCxnSpPr>
            <p:cNvPr id="44" name="Google Shape;53;p33">
              <a:extLst>
                <a:ext uri="{FF2B5EF4-FFF2-40B4-BE49-F238E27FC236}">
                  <a16:creationId xmlns:a16="http://schemas.microsoft.com/office/drawing/2014/main" id="{274A0A01-577A-1074-813F-2191B36DD3E5}"/>
                </a:ext>
              </a:extLst>
            </p:cNvPr>
            <p:cNvCxnSpPr>
              <a:cxnSpLocks/>
            </p:cNvCxnSpPr>
            <p:nvPr userDrawn="1"/>
          </p:nvCxnSpPr>
          <p:spPr>
            <a:xfrm flipH="1" flipV="1">
              <a:off x="6832600" y="4399280"/>
              <a:ext cx="87266" cy="744366"/>
            </a:xfrm>
            <a:prstGeom prst="straightConnector1">
              <a:avLst/>
            </a:prstGeom>
            <a:noFill/>
            <a:ln w="9525" cap="flat" cmpd="sng">
              <a:solidFill>
                <a:srgbClr val="D6D6D6">
                  <a:alpha val="49803"/>
                </a:srgbClr>
              </a:solidFill>
              <a:prstDash val="dash"/>
              <a:round/>
              <a:headEnd type="none" w="sm" len="sm"/>
              <a:tailEnd type="none" w="sm" len="sm"/>
            </a:ln>
          </p:spPr>
        </p:cxnSp>
        <p:sp>
          <p:nvSpPr>
            <p:cNvPr id="45" name="Google Shape;47;p33">
              <a:extLst>
                <a:ext uri="{FF2B5EF4-FFF2-40B4-BE49-F238E27FC236}">
                  <a16:creationId xmlns:a16="http://schemas.microsoft.com/office/drawing/2014/main" id="{E4C462CC-487B-6D68-EF60-FB3FD2548F35}"/>
                </a:ext>
              </a:extLst>
            </p:cNvPr>
            <p:cNvSpPr/>
            <p:nvPr userDrawn="1"/>
          </p:nvSpPr>
          <p:spPr>
            <a:xfrm>
              <a:off x="6736926" y="4310966"/>
              <a:ext cx="182880" cy="182880"/>
            </a:xfrm>
            <a:prstGeom prst="ellipse">
              <a:avLst/>
            </a:prstGeom>
            <a:solidFill>
              <a:schemeClr val="lt1"/>
            </a:solidFill>
            <a:ln w="9525" cap="flat" cmpd="sng">
              <a:solidFill>
                <a:srgbClr val="D6D6D6">
                  <a:alpha val="49803"/>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chemeClr val="lt1"/>
                </a:solidFill>
                <a:latin typeface="Arial"/>
                <a:ea typeface="Arial"/>
                <a:cs typeface="Arial"/>
                <a:sym typeface="Arial"/>
              </a:endParaRPr>
            </a:p>
          </p:txBody>
        </p:sp>
        <p:sp>
          <p:nvSpPr>
            <p:cNvPr id="46" name="Google Shape;46;p33">
              <a:extLst>
                <a:ext uri="{FF2B5EF4-FFF2-40B4-BE49-F238E27FC236}">
                  <a16:creationId xmlns:a16="http://schemas.microsoft.com/office/drawing/2014/main" id="{4F3ADFA1-4431-8D89-209D-696748BC4BB1}"/>
                </a:ext>
              </a:extLst>
            </p:cNvPr>
            <p:cNvSpPr/>
            <p:nvPr userDrawn="1"/>
          </p:nvSpPr>
          <p:spPr>
            <a:xfrm>
              <a:off x="8667861" y="4213601"/>
              <a:ext cx="182880" cy="182880"/>
            </a:xfrm>
            <a:prstGeom prst="ellipse">
              <a:avLst/>
            </a:prstGeom>
            <a:solidFill>
              <a:schemeClr val="lt1"/>
            </a:solidFill>
            <a:ln w="9525" cap="flat" cmpd="sng">
              <a:solidFill>
                <a:srgbClr val="D6D6D6">
                  <a:alpha val="49803"/>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chemeClr val="lt1"/>
                </a:solidFill>
                <a:latin typeface="Arial"/>
                <a:ea typeface="Arial"/>
                <a:cs typeface="Arial"/>
                <a:sym typeface="Arial"/>
              </a:endParaRPr>
            </a:p>
          </p:txBody>
        </p:sp>
        <p:sp>
          <p:nvSpPr>
            <p:cNvPr id="47" name="Google Shape;44;p33">
              <a:extLst>
                <a:ext uri="{FF2B5EF4-FFF2-40B4-BE49-F238E27FC236}">
                  <a16:creationId xmlns:a16="http://schemas.microsoft.com/office/drawing/2014/main" id="{1FE7F601-F33D-F3D3-2805-E41A91D7D58B}"/>
                </a:ext>
              </a:extLst>
            </p:cNvPr>
            <p:cNvSpPr/>
            <p:nvPr userDrawn="1"/>
          </p:nvSpPr>
          <p:spPr>
            <a:xfrm>
              <a:off x="8329367" y="502582"/>
              <a:ext cx="182880" cy="182880"/>
            </a:xfrm>
            <a:prstGeom prst="ellipse">
              <a:avLst/>
            </a:prstGeom>
            <a:solidFill>
              <a:schemeClr val="lt1"/>
            </a:solidFill>
            <a:ln w="9525" cap="flat" cmpd="sng">
              <a:solidFill>
                <a:srgbClr val="D6D6D6">
                  <a:alpha val="49803"/>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chemeClr val="lt1"/>
                </a:solidFill>
                <a:latin typeface="Arial"/>
                <a:ea typeface="Arial"/>
                <a:cs typeface="Arial"/>
                <a:sym typeface="Arial"/>
              </a:endParaRPr>
            </a:p>
          </p:txBody>
        </p:sp>
        <p:sp>
          <p:nvSpPr>
            <p:cNvPr id="48" name="Google Shape;42;p33">
              <a:extLst>
                <a:ext uri="{FF2B5EF4-FFF2-40B4-BE49-F238E27FC236}">
                  <a16:creationId xmlns:a16="http://schemas.microsoft.com/office/drawing/2014/main" id="{8772885C-1E08-442A-BB20-0DD8077AB019}"/>
                </a:ext>
              </a:extLst>
            </p:cNvPr>
            <p:cNvSpPr/>
            <p:nvPr userDrawn="1"/>
          </p:nvSpPr>
          <p:spPr>
            <a:xfrm>
              <a:off x="6403823" y="71076"/>
              <a:ext cx="182880" cy="182880"/>
            </a:xfrm>
            <a:prstGeom prst="ellipse">
              <a:avLst/>
            </a:prstGeom>
            <a:solidFill>
              <a:schemeClr val="lt1"/>
            </a:solidFill>
            <a:ln w="9525" cap="flat" cmpd="sng">
              <a:solidFill>
                <a:srgbClr val="D6D6D6">
                  <a:alpha val="49803"/>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chemeClr val="lt1"/>
                </a:solidFill>
                <a:latin typeface="Arial"/>
                <a:ea typeface="Arial"/>
                <a:cs typeface="Arial"/>
                <a:sym typeface="Arial"/>
              </a:endParaRPr>
            </a:p>
          </p:txBody>
        </p:sp>
      </p:grpSp>
      <p:sp>
        <p:nvSpPr>
          <p:cNvPr id="274" name="Google Shape;274;p44"/>
          <p:cNvSpPr/>
          <p:nvPr/>
        </p:nvSpPr>
        <p:spPr>
          <a:xfrm>
            <a:off x="33" y="-33"/>
            <a:ext cx="464800" cy="6858000"/>
          </a:xfrm>
          <a:prstGeom prst="rect">
            <a:avLst/>
          </a:prstGeom>
          <a:solidFill>
            <a:srgbClr val="152DC8"/>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5" name="Google Shape;275;p44"/>
          <p:cNvSpPr txBox="1">
            <a:spLocks noGrp="1"/>
          </p:cNvSpPr>
          <p:nvPr>
            <p:ph type="sldNum" idx="12"/>
          </p:nvPr>
        </p:nvSpPr>
        <p:spPr>
          <a:xfrm>
            <a:off x="37" y="6314699"/>
            <a:ext cx="464800" cy="524800"/>
          </a:xfrm>
          <a:prstGeom prst="rect">
            <a:avLst/>
          </a:prstGeom>
          <a:noFill/>
          <a:ln>
            <a:noFill/>
          </a:ln>
        </p:spPr>
        <p:txBody>
          <a:bodyPr spcFirstLastPara="1" wrap="square" lIns="0" tIns="0" rIns="0" bIns="0" anchor="ctr" anchorCtr="0">
            <a:normAutofit/>
          </a:bodyPr>
          <a:lstStyle>
            <a:lvl1pPr marL="0" marR="0" lvl="0" indent="0" algn="ctr">
              <a:lnSpc>
                <a:spcPct val="100000"/>
              </a:lnSpc>
              <a:spcBef>
                <a:spcPts val="0"/>
              </a:spcBef>
              <a:spcAft>
                <a:spcPts val="0"/>
              </a:spcAft>
              <a:buClr>
                <a:srgbClr val="000000"/>
              </a:buClr>
              <a:buSzPts val="800"/>
              <a:buFont typeface="Arial"/>
              <a:buNone/>
              <a:defRPr sz="1067"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800"/>
              <a:buFont typeface="Arial"/>
              <a:buNone/>
              <a:defRPr sz="1067"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800"/>
              <a:buFont typeface="Arial"/>
              <a:buNone/>
              <a:defRPr sz="1067"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800"/>
              <a:buFont typeface="Arial"/>
              <a:buNone/>
              <a:defRPr sz="1067"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800"/>
              <a:buFont typeface="Arial"/>
              <a:buNone/>
              <a:defRPr sz="1067"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800"/>
              <a:buFont typeface="Arial"/>
              <a:buNone/>
              <a:defRPr sz="1067"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800"/>
              <a:buFont typeface="Arial"/>
              <a:buNone/>
              <a:defRPr sz="1067"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800"/>
              <a:buFont typeface="Arial"/>
              <a:buNone/>
              <a:defRPr sz="1067"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800"/>
              <a:buFont typeface="Arial"/>
              <a:buNone/>
              <a:defRPr sz="1067" b="0" i="0" u="none" strike="noStrike" cap="none">
                <a:solidFill>
                  <a:srgbClr val="FFFFFF"/>
                </a:solidFill>
                <a:latin typeface="Arial"/>
                <a:ea typeface="Arial"/>
                <a:cs typeface="Arial"/>
                <a:sym typeface="Arial"/>
              </a:defRPr>
            </a:lvl9pPr>
          </a:lstStyle>
          <a:p>
            <a:fld id="{00000000-1234-1234-1234-123412341234}" type="slidenum">
              <a:rPr lang="es-CO" smtClean="0"/>
              <a:pPr/>
              <a:t>‹Nº›</a:t>
            </a:fld>
            <a:endParaRPr lang="es-CO"/>
          </a:p>
        </p:txBody>
      </p:sp>
      <p:sp>
        <p:nvSpPr>
          <p:cNvPr id="276" name="Google Shape;276;p44"/>
          <p:cNvSpPr txBox="1">
            <a:spLocks noGrp="1"/>
          </p:cNvSpPr>
          <p:nvPr>
            <p:ph type="title"/>
          </p:nvPr>
        </p:nvSpPr>
        <p:spPr>
          <a:xfrm>
            <a:off x="6694833" y="491767"/>
            <a:ext cx="4833200" cy="7636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400"/>
              <a:buFont typeface="Arial"/>
              <a:buNone/>
              <a:defRPr sz="32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9pPr>
          </a:lstStyle>
          <a:p>
            <a:endParaRPr/>
          </a:p>
        </p:txBody>
      </p:sp>
      <p:sp>
        <p:nvSpPr>
          <p:cNvPr id="277" name="Google Shape;277;p44"/>
          <p:cNvSpPr txBox="1">
            <a:spLocks noGrp="1"/>
          </p:cNvSpPr>
          <p:nvPr>
            <p:ph type="body" idx="1"/>
          </p:nvPr>
        </p:nvSpPr>
        <p:spPr>
          <a:xfrm>
            <a:off x="6694833" y="1424567"/>
            <a:ext cx="4937600" cy="4640400"/>
          </a:xfrm>
          <a:prstGeom prst="rect">
            <a:avLst/>
          </a:prstGeom>
          <a:noFill/>
          <a:ln>
            <a:noFill/>
          </a:ln>
        </p:spPr>
        <p:txBody>
          <a:bodyPr spcFirstLastPara="1" wrap="square" lIns="91425" tIns="91425" rIns="91425" bIns="91425" anchor="t" anchorCtr="0">
            <a:normAutofit/>
          </a:bodyPr>
          <a:lstStyle>
            <a:lvl1pPr marL="609585" marR="0" lvl="0" indent="-457189" algn="l" rtl="0">
              <a:lnSpc>
                <a:spcPct val="115000"/>
              </a:lnSpc>
              <a:spcBef>
                <a:spcPts val="0"/>
              </a:spcBef>
              <a:spcAft>
                <a:spcPts val="0"/>
              </a:spcAft>
              <a:buClr>
                <a:srgbClr val="000000"/>
              </a:buClr>
              <a:buSzPts val="1800"/>
              <a:buFont typeface="Arial"/>
              <a:buChar char="•"/>
              <a:defRPr sz="2400" b="0" i="0" u="none" strike="noStrike" cap="none">
                <a:solidFill>
                  <a:srgbClr val="000000"/>
                </a:solidFill>
                <a:latin typeface="Arial"/>
                <a:ea typeface="Arial"/>
                <a:cs typeface="Arial"/>
                <a:sym typeface="Arial"/>
              </a:defRPr>
            </a:lvl1pPr>
            <a:lvl2pPr marL="1219170" marR="0" lvl="1" indent="-440256" algn="l" rtl="0">
              <a:lnSpc>
                <a:spcPct val="115000"/>
              </a:lnSpc>
              <a:spcBef>
                <a:spcPts val="0"/>
              </a:spcBef>
              <a:spcAft>
                <a:spcPts val="0"/>
              </a:spcAft>
              <a:buClr>
                <a:srgbClr val="000000"/>
              </a:buClr>
              <a:buSzPts val="1600"/>
              <a:buFont typeface="Arial"/>
              <a:buChar char="◦"/>
              <a:defRPr sz="2133" b="0" i="0" u="none" strike="noStrike" cap="none">
                <a:solidFill>
                  <a:srgbClr val="000000"/>
                </a:solidFill>
                <a:latin typeface="Arial"/>
                <a:ea typeface="Arial"/>
                <a:cs typeface="Arial"/>
                <a:sym typeface="Arial"/>
              </a:defRPr>
            </a:lvl2pPr>
            <a:lvl3pPr marL="1828754" marR="0" lvl="2" indent="-423323" algn="l" rtl="0">
              <a:lnSpc>
                <a:spcPct val="115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3pPr>
            <a:lvl4pPr marL="2438339" marR="0" lvl="3" indent="-414856" algn="l" rtl="0">
              <a:lnSpc>
                <a:spcPct val="115000"/>
              </a:lnSpc>
              <a:spcBef>
                <a:spcPts val="0"/>
              </a:spcBef>
              <a:spcAft>
                <a:spcPts val="0"/>
              </a:spcAft>
              <a:buClr>
                <a:srgbClr val="000000"/>
              </a:buClr>
              <a:buSzPts val="1300"/>
              <a:buFont typeface="Arial"/>
              <a:buChar char="◦"/>
              <a:defRPr sz="1733" b="0" i="0" u="none" strike="noStrike" cap="none">
                <a:solidFill>
                  <a:srgbClr val="000000"/>
                </a:solidFill>
                <a:latin typeface="Arial"/>
                <a:ea typeface="Arial"/>
                <a:cs typeface="Arial"/>
                <a:sym typeface="Arial"/>
              </a:defRPr>
            </a:lvl4pPr>
            <a:lvl5pPr marL="3047924" marR="0" lvl="4" indent="-406390" algn="l" rtl="0">
              <a:lnSpc>
                <a:spcPct val="115000"/>
              </a:lnSpc>
              <a:spcBef>
                <a:spcPts val="0"/>
              </a:spcBef>
              <a:spcAft>
                <a:spcPts val="0"/>
              </a:spcAft>
              <a:buClr>
                <a:srgbClr val="000000"/>
              </a:buClr>
              <a:buSzPts val="1200"/>
              <a:buFont typeface="Arial"/>
              <a:buChar char="•"/>
              <a:defRPr sz="1600" b="0" i="0" u="none" strike="noStrike" cap="none">
                <a:solidFill>
                  <a:srgbClr val="000000"/>
                </a:solidFill>
                <a:latin typeface="Arial"/>
                <a:ea typeface="Arial"/>
                <a:cs typeface="Arial"/>
                <a:sym typeface="Arial"/>
              </a:defRPr>
            </a:lvl5pPr>
            <a:lvl6pPr marL="3657509" marR="0" lvl="5" indent="-397923" algn="l" rtl="0">
              <a:lnSpc>
                <a:spcPct val="115000"/>
              </a:lnSpc>
              <a:spcBef>
                <a:spcPts val="0"/>
              </a:spcBef>
              <a:spcAft>
                <a:spcPts val="0"/>
              </a:spcAft>
              <a:buClr>
                <a:srgbClr val="000000"/>
              </a:buClr>
              <a:buSzPts val="1100"/>
              <a:buFont typeface="Arial"/>
              <a:buChar char="◦"/>
              <a:defRPr sz="1467" b="0" i="0" u="none" strike="noStrike" cap="none">
                <a:solidFill>
                  <a:srgbClr val="000000"/>
                </a:solidFill>
                <a:latin typeface="Arial"/>
                <a:ea typeface="Arial"/>
                <a:cs typeface="Arial"/>
                <a:sym typeface="Arial"/>
              </a:defRPr>
            </a:lvl6pPr>
            <a:lvl7pPr marL="4267093" marR="0" lvl="6" indent="-397923" algn="l" rtl="0">
              <a:lnSpc>
                <a:spcPct val="115000"/>
              </a:lnSpc>
              <a:spcBef>
                <a:spcPts val="0"/>
              </a:spcBef>
              <a:spcAft>
                <a:spcPts val="0"/>
              </a:spcAft>
              <a:buClr>
                <a:srgbClr val="000000"/>
              </a:buClr>
              <a:buSzPts val="1100"/>
              <a:buFont typeface="Arial"/>
              <a:buChar char="•"/>
              <a:defRPr sz="1467" b="0" i="0" u="none" strike="noStrike" cap="none">
                <a:solidFill>
                  <a:srgbClr val="000000"/>
                </a:solidFill>
                <a:latin typeface="Arial"/>
                <a:ea typeface="Arial"/>
                <a:cs typeface="Arial"/>
                <a:sym typeface="Arial"/>
              </a:defRPr>
            </a:lvl7pPr>
            <a:lvl8pPr marL="4876678" marR="0" lvl="7" indent="-397923" algn="l" rtl="0">
              <a:lnSpc>
                <a:spcPct val="115000"/>
              </a:lnSpc>
              <a:spcBef>
                <a:spcPts val="0"/>
              </a:spcBef>
              <a:spcAft>
                <a:spcPts val="0"/>
              </a:spcAft>
              <a:buClr>
                <a:srgbClr val="000000"/>
              </a:buClr>
              <a:buSzPts val="1100"/>
              <a:buFont typeface="Arial"/>
              <a:buChar char="◦"/>
              <a:defRPr sz="1467" b="0" i="0" u="none" strike="noStrike" cap="none">
                <a:solidFill>
                  <a:srgbClr val="000000"/>
                </a:solidFill>
                <a:latin typeface="Arial"/>
                <a:ea typeface="Arial"/>
                <a:cs typeface="Arial"/>
                <a:sym typeface="Arial"/>
              </a:defRPr>
            </a:lvl8pPr>
            <a:lvl9pPr marL="5486263" marR="0" lvl="8" indent="-397923" algn="l" rtl="0">
              <a:lnSpc>
                <a:spcPct val="115000"/>
              </a:lnSpc>
              <a:spcBef>
                <a:spcPts val="0"/>
              </a:spcBef>
              <a:spcAft>
                <a:spcPts val="0"/>
              </a:spcAft>
              <a:buClr>
                <a:srgbClr val="000000"/>
              </a:buClr>
              <a:buSzPts val="1100"/>
              <a:buFont typeface="Arial"/>
              <a:buChar char="•"/>
              <a:defRPr sz="1467" b="0" i="0" u="none" strike="noStrike" cap="none">
                <a:solidFill>
                  <a:srgbClr val="000000"/>
                </a:solidFill>
                <a:latin typeface="Arial"/>
                <a:ea typeface="Arial"/>
                <a:cs typeface="Arial"/>
                <a:sym typeface="Arial"/>
              </a:defRPr>
            </a:lvl9pPr>
          </a:lstStyle>
          <a:p>
            <a:endParaRPr/>
          </a:p>
        </p:txBody>
      </p:sp>
      <p:pic>
        <p:nvPicPr>
          <p:cNvPr id="278" name="Google Shape;278;p44"/>
          <p:cNvPicPr preferRelativeResize="0"/>
          <p:nvPr/>
        </p:nvPicPr>
        <p:blipFill rotWithShape="1">
          <a:blip r:embed="rId2">
            <a:alphaModFix/>
          </a:blip>
          <a:srcRect/>
          <a:stretch/>
        </p:blipFill>
        <p:spPr>
          <a:xfrm>
            <a:off x="10728065" y="6390302"/>
            <a:ext cx="1243584" cy="301241"/>
          </a:xfrm>
          <a:prstGeom prst="rect">
            <a:avLst/>
          </a:prstGeom>
          <a:noFill/>
          <a:ln>
            <a:noFill/>
          </a:ln>
        </p:spPr>
      </p:pic>
    </p:spTree>
    <p:extLst>
      <p:ext uri="{BB962C8B-B14F-4D97-AF65-F5344CB8AC3E}">
        <p14:creationId xmlns:p14="http://schemas.microsoft.com/office/powerpoint/2010/main" val="578455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3879961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Tree>
    <p:extLst>
      <p:ext uri="{BB962C8B-B14F-4D97-AF65-F5344CB8AC3E}">
        <p14:creationId xmlns:p14="http://schemas.microsoft.com/office/powerpoint/2010/main" val="487898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Tree>
    <p:extLst>
      <p:ext uri="{BB962C8B-B14F-4D97-AF65-F5344CB8AC3E}">
        <p14:creationId xmlns:p14="http://schemas.microsoft.com/office/powerpoint/2010/main" val="2363837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838200" y="952950"/>
            <a:ext cx="10515600" cy="1325563"/>
          </a:xfrm>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838200" y="2376132"/>
            <a:ext cx="5181600" cy="4108646"/>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6172200" y="2376132"/>
            <a:ext cx="5181600" cy="4108646"/>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26939330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812989"/>
            <a:ext cx="10515600" cy="1267253"/>
          </a:xfr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839788" y="2129027"/>
            <a:ext cx="5157787" cy="78766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952939"/>
            <a:ext cx="5157787" cy="3522506"/>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6172200" y="2129027"/>
            <a:ext cx="5183188" cy="8086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952939"/>
            <a:ext cx="5183188" cy="3522506"/>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2742784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Tree>
    <p:extLst>
      <p:ext uri="{BB962C8B-B14F-4D97-AF65-F5344CB8AC3E}">
        <p14:creationId xmlns:p14="http://schemas.microsoft.com/office/powerpoint/2010/main" val="1229399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a:xfrm>
            <a:off x="838200" y="6356350"/>
            <a:ext cx="2743200" cy="365125"/>
          </a:xfrm>
          <a:prstGeom prst="rect">
            <a:avLst/>
          </a:prstGeom>
        </p:spPr>
        <p:txBody>
          <a:bodyPr/>
          <a:lstStyle/>
          <a:p>
            <a:fld id="{AF0FCD54-9834-4BE8-9B5B-EEF02B5391B3}" type="datetimeFigureOut">
              <a:rPr lang="es-CO" smtClean="0"/>
              <a:t>4/06/2025</a:t>
            </a:fld>
            <a:endParaRPr lang="es-CO"/>
          </a:p>
        </p:txBody>
      </p:sp>
      <p:sp>
        <p:nvSpPr>
          <p:cNvPr id="3" name="Marcador de pie de página 2"/>
          <p:cNvSpPr>
            <a:spLocks noGrp="1"/>
          </p:cNvSpPr>
          <p:nvPr>
            <p:ph type="ftr" sz="quarter" idx="11"/>
          </p:nvPr>
        </p:nvSpPr>
        <p:spPr>
          <a:xfrm>
            <a:off x="4038600" y="6356350"/>
            <a:ext cx="4114800" cy="365125"/>
          </a:xfrm>
          <a:prstGeom prst="rect">
            <a:avLst/>
          </a:prstGeom>
        </p:spPr>
        <p:txBody>
          <a:bodyPr/>
          <a:lstStyle/>
          <a:p>
            <a:endParaRPr lang="es-CO"/>
          </a:p>
        </p:txBody>
      </p:sp>
      <p:sp>
        <p:nvSpPr>
          <p:cNvPr id="4" name="Marcador de número de diapositiva 3"/>
          <p:cNvSpPr>
            <a:spLocks noGrp="1"/>
          </p:cNvSpPr>
          <p:nvPr>
            <p:ph type="sldNum" sz="quarter" idx="12"/>
          </p:nvPr>
        </p:nvSpPr>
        <p:spPr>
          <a:xfrm>
            <a:off x="8610600" y="6356350"/>
            <a:ext cx="2743200" cy="365125"/>
          </a:xfrm>
          <a:prstGeom prst="rect">
            <a:avLst/>
          </a:prstGeom>
        </p:spPr>
        <p:txBody>
          <a:bodyPr/>
          <a:lstStyle/>
          <a:p>
            <a:fld id="{21EAACC5-580A-406C-9362-EA1B95EDA8C1}" type="slidenum">
              <a:rPr lang="es-CO" smtClean="0"/>
              <a:t>‹Nº›</a:t>
            </a:fld>
            <a:endParaRPr lang="es-CO"/>
          </a:p>
        </p:txBody>
      </p:sp>
    </p:spTree>
    <p:extLst>
      <p:ext uri="{BB962C8B-B14F-4D97-AF65-F5344CB8AC3E}">
        <p14:creationId xmlns:p14="http://schemas.microsoft.com/office/powerpoint/2010/main" val="844474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Tree>
    <p:extLst>
      <p:ext uri="{BB962C8B-B14F-4D97-AF65-F5344CB8AC3E}">
        <p14:creationId xmlns:p14="http://schemas.microsoft.com/office/powerpoint/2010/main" val="317989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1382162"/>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s-CO" dirty="0"/>
          </a:p>
        </p:txBody>
      </p:sp>
      <p:sp>
        <p:nvSpPr>
          <p:cNvPr id="3" name="Marcador de texto 2"/>
          <p:cNvSpPr>
            <a:spLocks noGrp="1"/>
          </p:cNvSpPr>
          <p:nvPr>
            <p:ph type="body" idx="1"/>
          </p:nvPr>
        </p:nvSpPr>
        <p:spPr>
          <a:xfrm>
            <a:off x="838200" y="2842662"/>
            <a:ext cx="10515600" cy="3828726"/>
          </a:xfrm>
          <a:prstGeom prst="rect">
            <a:avLst/>
          </a:prstGeom>
        </p:spPr>
        <p:txBody>
          <a:bodyPr vert="horz" lIns="91440" tIns="45720" rIns="91440" bIns="45720" rtlCol="0">
            <a:normAutofit/>
          </a:body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Tree>
    <p:extLst>
      <p:ext uri="{BB962C8B-B14F-4D97-AF65-F5344CB8AC3E}">
        <p14:creationId xmlns:p14="http://schemas.microsoft.com/office/powerpoint/2010/main" val="38639796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3" r:id="rId14"/>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C0000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jpe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ModelosNetlogo/FireFlies/MasterClass-FirefliesRed.nlogo" TargetMode="External"/><Relationship Id="rId2" Type="http://schemas.openxmlformats.org/officeDocument/2006/relationships/hyperlink" Target="Modelos/FirefliesPosgrado2023-1.nlogo" TargetMode="Externa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microsoft.com/office/2007/relationships/media" Target="../media/media2.mov"/><Relationship Id="rId7" Type="http://schemas.openxmlformats.org/officeDocument/2006/relationships/image" Target="../media/image45.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44.png"/><Relationship Id="rId5" Type="http://schemas.openxmlformats.org/officeDocument/2006/relationships/slideLayout" Target="../slideLayouts/slideLayout4.xml"/><Relationship Id="rId4" Type="http://schemas.openxmlformats.org/officeDocument/2006/relationships/video" Target="../media/media2.mov"/></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gephi.org/gephi-lite/?file=https://raw.githubusercontent.com/jamelende/GephiFiles/549e28f2de2eca9a836b0edf70f01f187f4c2774/MorenoDef.graphml.gexf" TargetMode="External"/><Relationship Id="rId2" Type="http://schemas.openxmlformats.org/officeDocument/2006/relationships/image" Target="../media/image46.jpeg"/><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hyperlink" Target="https://gephi.org/gephi-lite/?file=https://raw.githubusercontent.com/jamelende/GephiFiles/5cf7d504fa8af4d76503f29fa439861841b400b0/MorenoAttrDef.graphml" TargetMode="External"/><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hyperlink" Target="https://gephi.org/gephi-lite/?file=https://raw.githubusercontent.com/jamelende/GephiFiles/7297cd20ef49f4e4db56e2e4b99237f479437599/KarateDef.graphml.gexf" TargetMode="Externa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gephi.org/gephi-lite/?file=https://raw.githubusercontent.com/jamelende/GephiFiles/a2f7c80b443d1c1c244e711cec8192dff617ff43/HuelgaDef.graphml.gexf" TargetMode="Externa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gephi.org/gephi-lite/?file=https://raw.githubusercontent.com/jamelende/GephiFiles/fcfc09dbfb3364b43ba9e1692ef52d1f3ddd3dfa/AdamicDef.graphml.gexf" TargetMode="External"/><Relationship Id="rId1" Type="http://schemas.openxmlformats.org/officeDocument/2006/relationships/slideLayout" Target="../slideLayouts/slideLayout2.xml"/><Relationship Id="rId5" Type="http://schemas.openxmlformats.org/officeDocument/2006/relationships/hyperlink" Target="https://www.youtube.com/watch?v=AJGGiAb47S4&amp;t=16s" TargetMode="External"/><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hyperlink" Target="https://gephi.org/gephi-lite/?file=https://raw.githubusercontent.com/jamelende/GephiFiles/11562cff1e2743b343af00e81cfce229ad220d5f/CelegansDef.graphml.gexf" TargetMode="External"/><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hyperlink" Target="https://gephi.org/gephi-lite/?file=https://raw.githubusercontent.com/jamelende/GephiFiles/b2b5f2bb7692dd1f98dafa0383c484d912870561/polBooks.graphml" TargetMode="External"/><Relationship Id="rId3" Type="http://schemas.openxmlformats.org/officeDocument/2006/relationships/hyperlink" Target="https://gephi.org/gephi-lite/?file=https://raw.githubusercontent.com/jamelende/GephiFiles/b7690787cd1f5bf440c8383679091db49e7e247c/DolphinsDef.graphml" TargetMode="External"/><Relationship Id="rId7" Type="http://schemas.openxmlformats.org/officeDocument/2006/relationships/hyperlink" Target="https://gephi.org/gephi-lite/?file=https://raw.githubusercontent.com/jamelende/GephiFiles/1b03b239f5041ab13aed2a9a3c8b2c5dcffe3b66/ProteinDef.graphml" TargetMode="External"/><Relationship Id="rId2" Type="http://schemas.openxmlformats.org/officeDocument/2006/relationships/hyperlink" Target="https://gephi.org/gephi-lite/?file=https://raw.githubusercontent.com/jamelende/GephiFiles/f81164f1bfce09b20e41328b8fd6a696ad908617/ThronesDef.graphml.gexf" TargetMode="External"/><Relationship Id="rId1" Type="http://schemas.openxmlformats.org/officeDocument/2006/relationships/slideLayout" Target="../slideLayouts/slideLayout2.xml"/><Relationship Id="rId6" Type="http://schemas.openxmlformats.org/officeDocument/2006/relationships/hyperlink" Target="https://gephi.org/gephi-lite/?file=https://raw.githubusercontent.com/jamelende/GephiFiles/4a083c104777bfe0e5cd6e0ce70f5129914ec053/CoraDef.graphml" TargetMode="External"/><Relationship Id="rId5" Type="http://schemas.openxmlformats.org/officeDocument/2006/relationships/hyperlink" Target="https://gephi.org/gephi-lite/?file=https://raw.githubusercontent.com/jamelende/GephiFiles/5d9ab52907029e7deff6e229fae0249dafa668d8/FlavorsDef.graphml" TargetMode="External"/><Relationship Id="rId4" Type="http://schemas.openxmlformats.org/officeDocument/2006/relationships/hyperlink" Target="https://gephi.org/gephi-lite/?file=https://raw.githubusercontent.com/jamelende/GephiFiles/3bb0d619862f4d47ace576fac95b0679646969bd/NetScienceDef.graphml"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Modelos/MasterClass-Difusi&#243;nRedesDiferentes.nlogo" TargetMode="External"/><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hyperlink" Target="https://www.youtube.com/watch?v=5uEBl2x78SI" TargetMode="External"/><Relationship Id="rId7" Type="http://schemas.openxmlformats.org/officeDocument/2006/relationships/image" Target="../media/image67.png"/><Relationship Id="rId2" Type="http://schemas.openxmlformats.org/officeDocument/2006/relationships/hyperlink" Target="http://networksciencebook.com/images/ch-01/video-1-1.m4v" TargetMode="External"/><Relationship Id="rId1" Type="http://schemas.openxmlformats.org/officeDocument/2006/relationships/slideLayout" Target="../slideLayouts/slideLayout4.xml"/><Relationship Id="rId6" Type="http://schemas.openxmlformats.org/officeDocument/2006/relationships/image" Target="../media/image71.png"/><Relationship Id="rId5" Type="http://schemas.openxmlformats.org/officeDocument/2006/relationships/hyperlink" Target="https://www.youtube.com/watch?v=wadBvDPeE4E&amp;t=2270s" TargetMode="External"/><Relationship Id="rId4" Type="http://schemas.openxmlformats.org/officeDocument/2006/relationships/hyperlink" Target="https://www.youtube.com/watch?v=0cAeDyHj6gM"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www.youtube.com/watch?v=qB8YnTpCzEU" TargetMode="External"/><Relationship Id="rId1" Type="http://schemas.openxmlformats.org/officeDocument/2006/relationships/slideLayout" Target="../slideLayouts/slideLayout4.xml"/><Relationship Id="rId5" Type="http://schemas.openxmlformats.org/officeDocument/2006/relationships/image" Target="../media/image74.png"/><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hyperlink" Target="https://vimeo.com/31490438" TargetMode="Externa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hyperlink" Target="https://maladesimaginaires.github.io/intnetviz/" TargetMode="Externa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hyperlink" Target="https://www.youtube.com/watch?v=TcxZSmzPw8k&amp;list=PLqzLNw_z6y7S31yg_2aJj3VGCohJyPe-T&amp;index=4" TargetMode="Externa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hyperlink" Target="https://www.networkpages.nl/CustomMedia/" TargetMode="Externa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7FB313D-2737-391D-08C7-CF3FF66B9B4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1114997"/>
            <a:ext cx="12192001" cy="5754433"/>
          </a:xfrm>
          <a:prstGeom prst="rect">
            <a:avLst/>
          </a:prstGeom>
        </p:spPr>
      </p:pic>
      <p:sp>
        <p:nvSpPr>
          <p:cNvPr id="5" name="Título 1">
            <a:extLst>
              <a:ext uri="{FF2B5EF4-FFF2-40B4-BE49-F238E27FC236}">
                <a16:creationId xmlns:a16="http://schemas.microsoft.com/office/drawing/2014/main" id="{4B77A619-8285-5660-54A8-C3714417C988}"/>
              </a:ext>
            </a:extLst>
          </p:cNvPr>
          <p:cNvSpPr txBox="1">
            <a:spLocks/>
          </p:cNvSpPr>
          <p:nvPr/>
        </p:nvSpPr>
        <p:spPr>
          <a:xfrm>
            <a:off x="6206490" y="1075575"/>
            <a:ext cx="5798898" cy="264097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s-MX" sz="6000" dirty="0">
                <a:solidFill>
                  <a:schemeClr val="bg1"/>
                </a:solidFill>
                <a:latin typeface="+mn-lt"/>
              </a:rPr>
              <a:t>Ciencia de redes, el futuro de la Ciencia de datos</a:t>
            </a:r>
            <a:endParaRPr lang="es-CO" sz="6000" dirty="0">
              <a:solidFill>
                <a:schemeClr val="bg1"/>
              </a:solidFill>
              <a:latin typeface="+mn-lt"/>
            </a:endParaRPr>
          </a:p>
        </p:txBody>
      </p:sp>
      <p:sp>
        <p:nvSpPr>
          <p:cNvPr id="6" name="CuadroTexto 5">
            <a:extLst>
              <a:ext uri="{FF2B5EF4-FFF2-40B4-BE49-F238E27FC236}">
                <a16:creationId xmlns:a16="http://schemas.microsoft.com/office/drawing/2014/main" id="{3B89E5C3-D891-2354-CA83-0D36B96666FE}"/>
              </a:ext>
            </a:extLst>
          </p:cNvPr>
          <p:cNvSpPr txBox="1"/>
          <p:nvPr/>
        </p:nvSpPr>
        <p:spPr>
          <a:xfrm>
            <a:off x="6919500" y="3429000"/>
            <a:ext cx="4510500" cy="830997"/>
          </a:xfrm>
          <a:prstGeom prst="rect">
            <a:avLst/>
          </a:prstGeom>
          <a:noFill/>
        </p:spPr>
        <p:txBody>
          <a:bodyPr wrap="square">
            <a:spAutoFit/>
          </a:bodyPr>
          <a:lstStyle/>
          <a:p>
            <a:endParaRPr lang="es-CO" sz="4800" dirty="0">
              <a:solidFill>
                <a:schemeClr val="bg1"/>
              </a:solidFill>
            </a:endParaRPr>
          </a:p>
        </p:txBody>
      </p:sp>
      <p:sp>
        <p:nvSpPr>
          <p:cNvPr id="7" name="Subtítulo 2">
            <a:extLst>
              <a:ext uri="{FF2B5EF4-FFF2-40B4-BE49-F238E27FC236}">
                <a16:creationId xmlns:a16="http://schemas.microsoft.com/office/drawing/2014/main" id="{48083BEF-09EE-520C-6AF4-685FEFBC8B95}"/>
              </a:ext>
            </a:extLst>
          </p:cNvPr>
          <p:cNvSpPr txBox="1">
            <a:spLocks/>
          </p:cNvSpPr>
          <p:nvPr/>
        </p:nvSpPr>
        <p:spPr>
          <a:xfrm>
            <a:off x="7016620" y="4831493"/>
            <a:ext cx="4445186" cy="18458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70000"/>
              </a:lnSpc>
              <a:buNone/>
            </a:pPr>
            <a:r>
              <a:rPr lang="es-MX" b="1" dirty="0">
                <a:solidFill>
                  <a:schemeClr val="bg1"/>
                </a:solidFill>
              </a:rPr>
              <a:t>Alfonso Meléndez</a:t>
            </a:r>
            <a:endParaRPr lang="es-CO" b="1" dirty="0">
              <a:solidFill>
                <a:schemeClr val="bg1"/>
              </a:solidFill>
            </a:endParaRPr>
          </a:p>
          <a:p>
            <a:pPr marL="0" indent="0">
              <a:lnSpc>
                <a:spcPct val="80000"/>
              </a:lnSpc>
              <a:buNone/>
            </a:pPr>
            <a:r>
              <a:rPr lang="es-MX" dirty="0">
                <a:solidFill>
                  <a:schemeClr val="bg1"/>
                </a:solidFill>
              </a:rPr>
              <a:t>Profesor </a:t>
            </a:r>
            <a:r>
              <a:rPr lang="es-MX" dirty="0" err="1">
                <a:solidFill>
                  <a:schemeClr val="bg1"/>
                </a:solidFill>
              </a:rPr>
              <a:t>Depto</a:t>
            </a:r>
            <a:r>
              <a:rPr lang="es-MX" dirty="0">
                <a:solidFill>
                  <a:schemeClr val="bg1"/>
                </a:solidFill>
              </a:rPr>
              <a:t> Sistemas</a:t>
            </a:r>
          </a:p>
          <a:p>
            <a:pPr marL="0" indent="0">
              <a:lnSpc>
                <a:spcPct val="80000"/>
              </a:lnSpc>
              <a:buNone/>
            </a:pPr>
            <a:r>
              <a:rPr lang="es-MX" dirty="0">
                <a:solidFill>
                  <a:schemeClr val="bg1"/>
                </a:solidFill>
              </a:rPr>
              <a:t>Universidad Javeriana</a:t>
            </a:r>
          </a:p>
        </p:txBody>
      </p:sp>
      <p:cxnSp>
        <p:nvCxnSpPr>
          <p:cNvPr id="9" name="Conector recto 8">
            <a:extLst>
              <a:ext uri="{FF2B5EF4-FFF2-40B4-BE49-F238E27FC236}">
                <a16:creationId xmlns:a16="http://schemas.microsoft.com/office/drawing/2014/main" id="{0A37710A-348C-1E51-CF60-9C17EE2589B6}"/>
              </a:ext>
            </a:extLst>
          </p:cNvPr>
          <p:cNvCxnSpPr/>
          <p:nvPr/>
        </p:nvCxnSpPr>
        <p:spPr>
          <a:xfrm>
            <a:off x="7016620" y="4287990"/>
            <a:ext cx="2743200"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43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D658EF-A258-4B97-8FD9-D6C68BE215C6}"/>
              </a:ext>
            </a:extLst>
          </p:cNvPr>
          <p:cNvSpPr>
            <a:spLocks noGrp="1"/>
          </p:cNvSpPr>
          <p:nvPr>
            <p:ph type="title"/>
          </p:nvPr>
        </p:nvSpPr>
        <p:spPr>
          <a:xfrm>
            <a:off x="838200" y="-108843"/>
            <a:ext cx="10515600" cy="812187"/>
          </a:xfrm>
        </p:spPr>
        <p:txBody>
          <a:bodyPr>
            <a:normAutofit/>
          </a:bodyPr>
          <a:lstStyle/>
          <a:p>
            <a:pPr algn="ctr"/>
            <a:r>
              <a:rPr lang="es-MX" sz="4000" b="1" dirty="0">
                <a:latin typeface="+mn-lt"/>
              </a:rPr>
              <a:t>Redes Tecnológicas (Internet)</a:t>
            </a:r>
            <a:endParaRPr lang="es-CO" sz="4000" b="1" dirty="0">
              <a:latin typeface="+mn-lt"/>
            </a:endParaRPr>
          </a:p>
        </p:txBody>
      </p:sp>
      <p:pic>
        <p:nvPicPr>
          <p:cNvPr id="6" name="router.png">
            <a:extLst>
              <a:ext uri="{FF2B5EF4-FFF2-40B4-BE49-F238E27FC236}">
                <a16:creationId xmlns:a16="http://schemas.microsoft.com/office/drawing/2014/main" id="{E575C131-A8D0-484C-97EC-53788B87EBC3}"/>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5963939" y="2040112"/>
            <a:ext cx="5635144" cy="2931117"/>
          </a:xfrm>
          <a:prstGeom prst="rect">
            <a:avLst/>
          </a:prstGeom>
          <a:ln w="12700">
            <a:miter lim="400000"/>
          </a:ln>
        </p:spPr>
      </p:pic>
      <p:pic>
        <p:nvPicPr>
          <p:cNvPr id="7" name="Imagen 6">
            <a:extLst>
              <a:ext uri="{FF2B5EF4-FFF2-40B4-BE49-F238E27FC236}">
                <a16:creationId xmlns:a16="http://schemas.microsoft.com/office/drawing/2014/main" id="{03FE9285-9DD9-465C-AB0D-5476493D23A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1149" y="1680316"/>
            <a:ext cx="4717373" cy="3898148"/>
          </a:xfrm>
          <a:prstGeom prst="rect">
            <a:avLst/>
          </a:prstGeom>
        </p:spPr>
      </p:pic>
    </p:spTree>
    <p:extLst>
      <p:ext uri="{BB962C8B-B14F-4D97-AF65-F5344CB8AC3E}">
        <p14:creationId xmlns:p14="http://schemas.microsoft.com/office/powerpoint/2010/main" val="3239494899"/>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D658EF-A258-4B97-8FD9-D6C68BE215C6}"/>
              </a:ext>
            </a:extLst>
          </p:cNvPr>
          <p:cNvSpPr>
            <a:spLocks noGrp="1"/>
          </p:cNvSpPr>
          <p:nvPr>
            <p:ph type="title"/>
          </p:nvPr>
        </p:nvSpPr>
        <p:spPr>
          <a:xfrm>
            <a:off x="814433" y="0"/>
            <a:ext cx="10515600" cy="830230"/>
          </a:xfrm>
        </p:spPr>
        <p:txBody>
          <a:bodyPr>
            <a:normAutofit/>
          </a:bodyPr>
          <a:lstStyle/>
          <a:p>
            <a:pPr algn="ctr"/>
            <a:r>
              <a:rPr lang="es-MX" sz="4000" dirty="0"/>
              <a:t>Redes Tecnológicas (</a:t>
            </a:r>
            <a:r>
              <a:rPr lang="es-MX" sz="4000" b="1" dirty="0">
                <a:latin typeface="+mn-lt"/>
              </a:rPr>
              <a:t> www)</a:t>
            </a:r>
            <a:endParaRPr lang="es-CO" sz="4000" b="1" dirty="0">
              <a:latin typeface="+mn-lt"/>
            </a:endParaRPr>
          </a:p>
        </p:txBody>
      </p:sp>
      <p:pic>
        <p:nvPicPr>
          <p:cNvPr id="4" name="Marcador de contenido 3">
            <a:extLst>
              <a:ext uri="{FF2B5EF4-FFF2-40B4-BE49-F238E27FC236}">
                <a16:creationId xmlns:a16="http://schemas.microsoft.com/office/drawing/2014/main" id="{D97AEA71-BDEC-4FB7-80E0-E3408BDFF394}"/>
              </a:ext>
            </a:extLst>
          </p:cNvPr>
          <p:cNvPicPr>
            <a:picLocks noGrp="1" noChangeAspect="1"/>
          </p:cNvPicPr>
          <p:nvPr>
            <p:ph idx="4294967295"/>
          </p:nvPr>
        </p:nvPicPr>
        <p:blipFill>
          <a:blip r:embed="rId2" cstate="email">
            <a:extLst>
              <a:ext uri="{28A0092B-C50C-407E-A947-70E740481C1C}">
                <a14:useLocalDpi xmlns:a14="http://schemas.microsoft.com/office/drawing/2010/main"/>
              </a:ext>
            </a:extLst>
          </a:blip>
          <a:stretch>
            <a:fillRect/>
          </a:stretch>
        </p:blipFill>
        <p:spPr>
          <a:xfrm>
            <a:off x="631553" y="1600222"/>
            <a:ext cx="4579938" cy="3863975"/>
          </a:xfrm>
          <a:prstGeom prst="rect">
            <a:avLst/>
          </a:prstGeom>
        </p:spPr>
      </p:pic>
      <p:pic>
        <p:nvPicPr>
          <p:cNvPr id="1026" name="Picture 2" descr="What is WWW | World Wide Web - javatpoi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8764" y="2033452"/>
            <a:ext cx="6779701" cy="3749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951474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04C18E35-9ADD-4085-B452-2DC9B3DFB4D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3274" y="1358536"/>
            <a:ext cx="7040337" cy="4588093"/>
          </a:xfrm>
          <a:prstGeom prst="rect">
            <a:avLst/>
          </a:prstGeom>
        </p:spPr>
      </p:pic>
      <p:sp>
        <p:nvSpPr>
          <p:cNvPr id="2" name="Título 1">
            <a:extLst>
              <a:ext uri="{FF2B5EF4-FFF2-40B4-BE49-F238E27FC236}">
                <a16:creationId xmlns:a16="http://schemas.microsoft.com/office/drawing/2014/main" id="{96327EDF-1AFF-4377-B85D-D2AEA68E8345}"/>
              </a:ext>
            </a:extLst>
          </p:cNvPr>
          <p:cNvSpPr>
            <a:spLocks noGrp="1"/>
          </p:cNvSpPr>
          <p:nvPr>
            <p:ph type="title"/>
          </p:nvPr>
        </p:nvSpPr>
        <p:spPr>
          <a:xfrm>
            <a:off x="2072640" y="-296091"/>
            <a:ext cx="9884229" cy="975361"/>
          </a:xfrm>
        </p:spPr>
        <p:txBody>
          <a:bodyPr>
            <a:normAutofit/>
          </a:bodyPr>
          <a:lstStyle/>
          <a:p>
            <a:pPr>
              <a:lnSpc>
                <a:spcPct val="70000"/>
              </a:lnSpc>
            </a:pPr>
            <a:r>
              <a:rPr lang="es-MX" sz="4000" b="1" dirty="0">
                <a:latin typeface="+mn-lt"/>
              </a:rPr>
              <a:t>Redes de Conocimiento</a:t>
            </a:r>
            <a:r>
              <a:rPr lang="es-MX" sz="4000" dirty="0"/>
              <a:t> </a:t>
            </a:r>
            <a:r>
              <a:rPr lang="es-MX" sz="4000" b="1" dirty="0"/>
              <a:t>(</a:t>
            </a:r>
            <a:r>
              <a:rPr lang="es-MX" sz="4000" b="1" dirty="0" err="1"/>
              <a:t>Co-citation</a:t>
            </a:r>
            <a:r>
              <a:rPr lang="es-MX" sz="4000" b="1" dirty="0"/>
              <a:t>)</a:t>
            </a:r>
            <a:endParaRPr lang="es-CO" sz="4000" b="1" dirty="0"/>
          </a:p>
        </p:txBody>
      </p:sp>
      <p:sp>
        <p:nvSpPr>
          <p:cNvPr id="3" name="CuadroTexto 2"/>
          <p:cNvSpPr txBox="1"/>
          <p:nvPr/>
        </p:nvSpPr>
        <p:spPr>
          <a:xfrm>
            <a:off x="7733209" y="1654628"/>
            <a:ext cx="3988527" cy="3477875"/>
          </a:xfrm>
          <a:prstGeom prst="rect">
            <a:avLst/>
          </a:prstGeom>
          <a:noFill/>
        </p:spPr>
        <p:txBody>
          <a:bodyPr wrap="square" rtlCol="0">
            <a:spAutoFit/>
          </a:bodyPr>
          <a:lstStyle/>
          <a:p>
            <a:r>
              <a:rPr lang="en-US" sz="4400" dirty="0"/>
              <a:t>Two papers are </a:t>
            </a:r>
          </a:p>
          <a:p>
            <a:r>
              <a:rPr lang="en-US" sz="4400" dirty="0"/>
              <a:t>co-cited if they are both cited by the same,</a:t>
            </a:r>
          </a:p>
          <a:p>
            <a:r>
              <a:rPr lang="en-US" sz="4400" dirty="0"/>
              <a:t> third paper</a:t>
            </a:r>
            <a:endParaRPr lang="es-CO" sz="4400" dirty="0"/>
          </a:p>
        </p:txBody>
      </p:sp>
    </p:spTree>
    <p:extLst>
      <p:ext uri="{BB962C8B-B14F-4D97-AF65-F5344CB8AC3E}">
        <p14:creationId xmlns:p14="http://schemas.microsoft.com/office/powerpoint/2010/main" val="124331086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DBE2803E-6947-4313-8B01-FD5E906DC08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0030" y="1438457"/>
            <a:ext cx="7574141" cy="4224806"/>
          </a:xfrm>
          <a:prstGeom prst="rect">
            <a:avLst/>
          </a:prstGeom>
        </p:spPr>
      </p:pic>
      <p:sp>
        <p:nvSpPr>
          <p:cNvPr id="2" name="Título 1">
            <a:extLst>
              <a:ext uri="{FF2B5EF4-FFF2-40B4-BE49-F238E27FC236}">
                <a16:creationId xmlns:a16="http://schemas.microsoft.com/office/drawing/2014/main" id="{96327EDF-1AFF-4377-B85D-D2AEA68E8345}"/>
              </a:ext>
            </a:extLst>
          </p:cNvPr>
          <p:cNvSpPr>
            <a:spLocks noGrp="1"/>
          </p:cNvSpPr>
          <p:nvPr>
            <p:ph type="title"/>
          </p:nvPr>
        </p:nvSpPr>
        <p:spPr>
          <a:xfrm>
            <a:off x="2418053" y="143070"/>
            <a:ext cx="7143959" cy="780039"/>
          </a:xfrm>
        </p:spPr>
        <p:txBody>
          <a:bodyPr>
            <a:normAutofit/>
          </a:bodyPr>
          <a:lstStyle/>
          <a:p>
            <a:pPr>
              <a:lnSpc>
                <a:spcPct val="70000"/>
              </a:lnSpc>
            </a:pPr>
            <a:r>
              <a:rPr lang="es-MX" sz="4000" b="1" dirty="0">
                <a:latin typeface="+mn-lt"/>
              </a:rPr>
              <a:t>Redes Económicas</a:t>
            </a:r>
            <a:endParaRPr lang="es-CO" sz="4000" b="1" dirty="0">
              <a:latin typeface="+mn-lt"/>
            </a:endParaRPr>
          </a:p>
        </p:txBody>
      </p:sp>
      <p:sp>
        <p:nvSpPr>
          <p:cNvPr id="3" name="CuadroTexto 2"/>
          <p:cNvSpPr txBox="1"/>
          <p:nvPr/>
        </p:nvSpPr>
        <p:spPr>
          <a:xfrm>
            <a:off x="8299267" y="1264285"/>
            <a:ext cx="3317967" cy="4524315"/>
          </a:xfrm>
          <a:prstGeom prst="rect">
            <a:avLst/>
          </a:prstGeom>
          <a:noFill/>
        </p:spPr>
        <p:txBody>
          <a:bodyPr wrap="square" rtlCol="0">
            <a:spAutoFit/>
          </a:bodyPr>
          <a:lstStyle/>
          <a:p>
            <a:r>
              <a:rPr lang="es-CO" sz="4800" dirty="0"/>
              <a:t>Comercio entre algunos países de Europa y Japón</a:t>
            </a:r>
          </a:p>
        </p:txBody>
      </p:sp>
    </p:spTree>
    <p:extLst>
      <p:ext uri="{BB962C8B-B14F-4D97-AF65-F5344CB8AC3E}">
        <p14:creationId xmlns:p14="http://schemas.microsoft.com/office/powerpoint/2010/main" val="2454528242"/>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7F5D0C1-83E0-4172-A8A8-2E26C1D43C5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93176" y="1121194"/>
            <a:ext cx="5933604" cy="3329933"/>
          </a:xfrm>
          <a:prstGeom prst="rect">
            <a:avLst/>
          </a:prstGeom>
        </p:spPr>
      </p:pic>
      <p:sp>
        <p:nvSpPr>
          <p:cNvPr id="2" name="Título 1">
            <a:extLst>
              <a:ext uri="{FF2B5EF4-FFF2-40B4-BE49-F238E27FC236}">
                <a16:creationId xmlns:a16="http://schemas.microsoft.com/office/drawing/2014/main" id="{ECFF309D-E9D5-4701-89FB-A684B2518CF7}"/>
              </a:ext>
            </a:extLst>
          </p:cNvPr>
          <p:cNvSpPr>
            <a:spLocks noGrp="1"/>
          </p:cNvSpPr>
          <p:nvPr>
            <p:ph type="title"/>
          </p:nvPr>
        </p:nvSpPr>
        <p:spPr>
          <a:xfrm>
            <a:off x="1796634" y="0"/>
            <a:ext cx="8505605" cy="862149"/>
          </a:xfrm>
        </p:spPr>
        <p:txBody>
          <a:bodyPr>
            <a:normAutofit/>
          </a:bodyPr>
          <a:lstStyle/>
          <a:p>
            <a:pPr algn="ctr"/>
            <a:r>
              <a:rPr lang="es-MX" sz="4000" b="1" dirty="0"/>
              <a:t>Redes antisociales (Terroristas)</a:t>
            </a:r>
            <a:endParaRPr lang="es-CO" sz="4000" b="1" dirty="0"/>
          </a:p>
        </p:txBody>
      </p:sp>
      <p:sp>
        <p:nvSpPr>
          <p:cNvPr id="6" name="CuadroTexto 5">
            <a:extLst>
              <a:ext uri="{FF2B5EF4-FFF2-40B4-BE49-F238E27FC236}">
                <a16:creationId xmlns:a16="http://schemas.microsoft.com/office/drawing/2014/main" id="{7A9CB1B7-89E1-19C4-4BC2-0FA4603F3B39}"/>
              </a:ext>
            </a:extLst>
          </p:cNvPr>
          <p:cNvSpPr txBox="1"/>
          <p:nvPr/>
        </p:nvSpPr>
        <p:spPr>
          <a:xfrm>
            <a:off x="505990" y="1971948"/>
            <a:ext cx="1974320" cy="954107"/>
          </a:xfrm>
          <a:prstGeom prst="rect">
            <a:avLst/>
          </a:prstGeom>
          <a:noFill/>
        </p:spPr>
        <p:txBody>
          <a:bodyPr wrap="square">
            <a:spAutoFit/>
          </a:bodyPr>
          <a:lstStyle/>
          <a:p>
            <a:r>
              <a:rPr lang="es-MX" sz="2800" i="1" dirty="0"/>
              <a:t>(Saddam</a:t>
            </a:r>
          </a:p>
          <a:p>
            <a:r>
              <a:rPr lang="es-MX" sz="2800" i="1" dirty="0"/>
              <a:t> Hussein)</a:t>
            </a:r>
            <a:endParaRPr lang="es-CO" sz="2800" i="1" dirty="0"/>
          </a:p>
        </p:txBody>
      </p:sp>
      <p:pic>
        <p:nvPicPr>
          <p:cNvPr id="3" name="Imagen 2">
            <a:extLst>
              <a:ext uri="{FF2B5EF4-FFF2-40B4-BE49-F238E27FC236}">
                <a16:creationId xmlns:a16="http://schemas.microsoft.com/office/drawing/2014/main" id="{F2CB2402-2CA0-466B-B9B6-737083C7E127}"/>
              </a:ext>
            </a:extLst>
          </p:cNvPr>
          <p:cNvPicPr>
            <a:picLocks noChangeAspect="1"/>
          </p:cNvPicPr>
          <p:nvPr/>
        </p:nvPicPr>
        <p:blipFill>
          <a:blip r:embed="rId3"/>
          <a:stretch>
            <a:fillRect/>
          </a:stretch>
        </p:blipFill>
        <p:spPr>
          <a:xfrm>
            <a:off x="156333" y="4672354"/>
            <a:ext cx="11879333" cy="2229161"/>
          </a:xfrm>
          <a:prstGeom prst="rect">
            <a:avLst/>
          </a:prstGeom>
        </p:spPr>
      </p:pic>
    </p:spTree>
    <p:extLst>
      <p:ext uri="{BB962C8B-B14F-4D97-AF65-F5344CB8AC3E}">
        <p14:creationId xmlns:p14="http://schemas.microsoft.com/office/powerpoint/2010/main" val="122180306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773F8311-D5C5-4CDA-BBCA-22D4A948A0E0}"/>
              </a:ext>
            </a:extLst>
          </p:cNvPr>
          <p:cNvPicPr>
            <a:picLocks noChangeAspect="1"/>
          </p:cNvPicPr>
          <p:nvPr/>
        </p:nvPicPr>
        <p:blipFill>
          <a:blip r:embed="rId2"/>
          <a:stretch>
            <a:fillRect/>
          </a:stretch>
        </p:blipFill>
        <p:spPr>
          <a:xfrm>
            <a:off x="754379" y="2141000"/>
            <a:ext cx="4556017" cy="3077258"/>
          </a:xfrm>
          <a:prstGeom prst="rect">
            <a:avLst/>
          </a:prstGeom>
        </p:spPr>
      </p:pic>
      <p:sp>
        <p:nvSpPr>
          <p:cNvPr id="2" name="Título 1">
            <a:extLst>
              <a:ext uri="{FF2B5EF4-FFF2-40B4-BE49-F238E27FC236}">
                <a16:creationId xmlns:a16="http://schemas.microsoft.com/office/drawing/2014/main" id="{EBE25399-2FD7-4E5E-AD5A-D3178D522452}"/>
              </a:ext>
            </a:extLst>
          </p:cNvPr>
          <p:cNvSpPr>
            <a:spLocks noGrp="1"/>
          </p:cNvSpPr>
          <p:nvPr>
            <p:ph type="title"/>
          </p:nvPr>
        </p:nvSpPr>
        <p:spPr>
          <a:xfrm>
            <a:off x="2427202" y="0"/>
            <a:ext cx="7021598" cy="981731"/>
          </a:xfrm>
        </p:spPr>
        <p:txBody>
          <a:bodyPr>
            <a:normAutofit/>
          </a:bodyPr>
          <a:lstStyle/>
          <a:p>
            <a:pPr algn="ctr">
              <a:lnSpc>
                <a:spcPct val="70000"/>
              </a:lnSpc>
            </a:pPr>
            <a:r>
              <a:rPr lang="es-MX" sz="5400" b="1" dirty="0"/>
              <a:t>Redes de Transporte</a:t>
            </a:r>
            <a:endParaRPr lang="es-CO" sz="5400" b="1" dirty="0"/>
          </a:p>
        </p:txBody>
      </p:sp>
      <p:pic>
        <p:nvPicPr>
          <p:cNvPr id="4" name="Imagen 3">
            <a:extLst>
              <a:ext uri="{FF2B5EF4-FFF2-40B4-BE49-F238E27FC236}">
                <a16:creationId xmlns:a16="http://schemas.microsoft.com/office/drawing/2014/main" id="{D466142C-7C65-42CD-8700-E10E7575F88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77597" y="2091862"/>
            <a:ext cx="5158143" cy="2996323"/>
          </a:xfrm>
          <a:prstGeom prst="rect">
            <a:avLst/>
          </a:prstGeom>
        </p:spPr>
      </p:pic>
    </p:spTree>
    <p:extLst>
      <p:ext uri="{BB962C8B-B14F-4D97-AF65-F5344CB8AC3E}">
        <p14:creationId xmlns:p14="http://schemas.microsoft.com/office/powerpoint/2010/main" val="4241674998"/>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870BB5-A6BC-46F1-839C-C02A7C753E3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2906" y="3071004"/>
            <a:ext cx="4342493" cy="2156772"/>
          </a:xfrm>
          <a:prstGeom prst="rect">
            <a:avLst/>
          </a:prstGeom>
        </p:spPr>
      </p:pic>
      <p:sp>
        <p:nvSpPr>
          <p:cNvPr id="2" name="Título 1">
            <a:extLst>
              <a:ext uri="{FF2B5EF4-FFF2-40B4-BE49-F238E27FC236}">
                <a16:creationId xmlns:a16="http://schemas.microsoft.com/office/drawing/2014/main" id="{1DD658EF-A258-4B97-8FD9-D6C68BE215C6}"/>
              </a:ext>
            </a:extLst>
          </p:cNvPr>
          <p:cNvSpPr>
            <a:spLocks noGrp="1"/>
          </p:cNvSpPr>
          <p:nvPr>
            <p:ph type="title"/>
          </p:nvPr>
        </p:nvSpPr>
        <p:spPr>
          <a:xfrm>
            <a:off x="1494387" y="0"/>
            <a:ext cx="8955899" cy="879565"/>
          </a:xfrm>
        </p:spPr>
        <p:txBody>
          <a:bodyPr>
            <a:normAutofit/>
          </a:bodyPr>
          <a:lstStyle/>
          <a:p>
            <a:pPr algn="ctr">
              <a:lnSpc>
                <a:spcPct val="70000"/>
              </a:lnSpc>
            </a:pPr>
            <a:r>
              <a:rPr lang="es-MX" sz="4000" b="1" dirty="0">
                <a:latin typeface="+mn-lt"/>
              </a:rPr>
              <a:t>Redes Biológicas</a:t>
            </a:r>
            <a:endParaRPr lang="es-CO" sz="4000" b="0" dirty="0">
              <a:latin typeface="+mn-lt"/>
            </a:endParaRPr>
          </a:p>
        </p:txBody>
      </p:sp>
      <p:sp>
        <p:nvSpPr>
          <p:cNvPr id="3" name="CuadroTexto 2"/>
          <p:cNvSpPr txBox="1"/>
          <p:nvPr/>
        </p:nvSpPr>
        <p:spPr>
          <a:xfrm>
            <a:off x="365761" y="1323285"/>
            <a:ext cx="5405619" cy="1569660"/>
          </a:xfrm>
          <a:prstGeom prst="rect">
            <a:avLst/>
          </a:prstGeom>
          <a:noFill/>
        </p:spPr>
        <p:txBody>
          <a:bodyPr wrap="square" rtlCol="0">
            <a:spAutoFit/>
          </a:bodyPr>
          <a:lstStyle/>
          <a:p>
            <a:r>
              <a:rPr lang="es-MX" sz="4800" dirty="0" err="1"/>
              <a:t>Celegans</a:t>
            </a:r>
            <a:r>
              <a:rPr lang="es-MX" sz="4800" dirty="0"/>
              <a:t> </a:t>
            </a:r>
            <a:r>
              <a:rPr lang="es-MX" sz="4800" dirty="0" err="1"/>
              <a:t>Neumatode</a:t>
            </a:r>
            <a:endParaRPr lang="es-CO" sz="4800" dirty="0"/>
          </a:p>
        </p:txBody>
      </p:sp>
      <p:pic>
        <p:nvPicPr>
          <p:cNvPr id="6" name="Imagen 5"/>
          <p:cNvPicPr>
            <a:picLocks noChangeAspect="1"/>
          </p:cNvPicPr>
          <p:nvPr/>
        </p:nvPicPr>
        <p:blipFill>
          <a:blip r:embed="rId3"/>
          <a:stretch>
            <a:fillRect/>
          </a:stretch>
        </p:blipFill>
        <p:spPr>
          <a:xfrm>
            <a:off x="5771380" y="1449239"/>
            <a:ext cx="6194623" cy="4882910"/>
          </a:xfrm>
          <a:prstGeom prst="rect">
            <a:avLst/>
          </a:prstGeom>
        </p:spPr>
      </p:pic>
    </p:spTree>
    <p:extLst>
      <p:ext uri="{BB962C8B-B14F-4D97-AF65-F5344CB8AC3E}">
        <p14:creationId xmlns:p14="http://schemas.microsoft.com/office/powerpoint/2010/main" val="372938208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870BB5-A6BC-46F1-839C-C02A7C753E3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2906" y="3071004"/>
            <a:ext cx="4342493" cy="2156772"/>
          </a:xfrm>
          <a:prstGeom prst="rect">
            <a:avLst/>
          </a:prstGeom>
        </p:spPr>
      </p:pic>
      <p:sp>
        <p:nvSpPr>
          <p:cNvPr id="2" name="Título 1">
            <a:extLst>
              <a:ext uri="{FF2B5EF4-FFF2-40B4-BE49-F238E27FC236}">
                <a16:creationId xmlns:a16="http://schemas.microsoft.com/office/drawing/2014/main" id="{1DD658EF-A258-4B97-8FD9-D6C68BE215C6}"/>
              </a:ext>
            </a:extLst>
          </p:cNvPr>
          <p:cNvSpPr>
            <a:spLocks noGrp="1"/>
          </p:cNvSpPr>
          <p:nvPr>
            <p:ph type="title"/>
          </p:nvPr>
        </p:nvSpPr>
        <p:spPr>
          <a:xfrm>
            <a:off x="1494387" y="0"/>
            <a:ext cx="8955899" cy="879565"/>
          </a:xfrm>
        </p:spPr>
        <p:txBody>
          <a:bodyPr>
            <a:normAutofit/>
          </a:bodyPr>
          <a:lstStyle/>
          <a:p>
            <a:pPr algn="ctr">
              <a:lnSpc>
                <a:spcPct val="70000"/>
              </a:lnSpc>
            </a:pPr>
            <a:r>
              <a:rPr lang="es-MX" sz="4000" b="1" dirty="0">
                <a:latin typeface="+mn-lt"/>
              </a:rPr>
              <a:t>Redes Biológicas</a:t>
            </a:r>
            <a:endParaRPr lang="es-CO" sz="4000" b="0" dirty="0">
              <a:latin typeface="+mn-lt"/>
            </a:endParaRPr>
          </a:p>
        </p:txBody>
      </p:sp>
      <p:sp>
        <p:nvSpPr>
          <p:cNvPr id="3" name="CuadroTexto 2"/>
          <p:cNvSpPr txBox="1"/>
          <p:nvPr/>
        </p:nvSpPr>
        <p:spPr>
          <a:xfrm>
            <a:off x="365761" y="1323285"/>
            <a:ext cx="5405619" cy="1569660"/>
          </a:xfrm>
          <a:prstGeom prst="rect">
            <a:avLst/>
          </a:prstGeom>
          <a:noFill/>
        </p:spPr>
        <p:txBody>
          <a:bodyPr wrap="square" rtlCol="0">
            <a:spAutoFit/>
          </a:bodyPr>
          <a:lstStyle/>
          <a:p>
            <a:r>
              <a:rPr lang="es-MX" sz="4800" dirty="0" err="1"/>
              <a:t>Celegans</a:t>
            </a:r>
            <a:r>
              <a:rPr lang="es-MX" sz="4800" dirty="0"/>
              <a:t> </a:t>
            </a:r>
            <a:r>
              <a:rPr lang="es-MX" sz="4800" dirty="0" err="1"/>
              <a:t>Neumatode</a:t>
            </a:r>
            <a:endParaRPr lang="es-CO" sz="4800" dirty="0"/>
          </a:p>
        </p:txBody>
      </p:sp>
      <p:pic>
        <p:nvPicPr>
          <p:cNvPr id="7" name="Imagen 6">
            <a:extLst>
              <a:ext uri="{FF2B5EF4-FFF2-40B4-BE49-F238E27FC236}">
                <a16:creationId xmlns:a16="http://schemas.microsoft.com/office/drawing/2014/main" id="{C80F98E8-9FCE-4A1C-B24D-A2B5CB019D3C}"/>
              </a:ext>
            </a:extLst>
          </p:cNvPr>
          <p:cNvPicPr>
            <a:picLocks noChangeAspect="1"/>
          </p:cNvPicPr>
          <p:nvPr/>
        </p:nvPicPr>
        <p:blipFill>
          <a:blip r:embed="rId3"/>
          <a:stretch>
            <a:fillRect/>
          </a:stretch>
        </p:blipFill>
        <p:spPr>
          <a:xfrm>
            <a:off x="5475354" y="1097714"/>
            <a:ext cx="6057516" cy="1997918"/>
          </a:xfrm>
          <a:prstGeom prst="rect">
            <a:avLst/>
          </a:prstGeom>
        </p:spPr>
      </p:pic>
      <p:pic>
        <p:nvPicPr>
          <p:cNvPr id="8" name="Imagen 7">
            <a:extLst>
              <a:ext uri="{FF2B5EF4-FFF2-40B4-BE49-F238E27FC236}">
                <a16:creationId xmlns:a16="http://schemas.microsoft.com/office/drawing/2014/main" id="{A5B6B50E-99EC-4410-9565-F9148A238954}"/>
              </a:ext>
            </a:extLst>
          </p:cNvPr>
          <p:cNvPicPr>
            <a:picLocks noChangeAspect="1"/>
          </p:cNvPicPr>
          <p:nvPr/>
        </p:nvPicPr>
        <p:blipFill>
          <a:blip r:embed="rId4"/>
          <a:stretch>
            <a:fillRect/>
          </a:stretch>
        </p:blipFill>
        <p:spPr>
          <a:xfrm>
            <a:off x="5475354" y="3095632"/>
            <a:ext cx="6057516" cy="2605231"/>
          </a:xfrm>
          <a:prstGeom prst="rect">
            <a:avLst/>
          </a:prstGeom>
        </p:spPr>
      </p:pic>
      <p:sp>
        <p:nvSpPr>
          <p:cNvPr id="9" name="CuadroTexto 8">
            <a:extLst>
              <a:ext uri="{FF2B5EF4-FFF2-40B4-BE49-F238E27FC236}">
                <a16:creationId xmlns:a16="http://schemas.microsoft.com/office/drawing/2014/main" id="{C9DA5F3C-D00B-4ECB-B819-9044FA12F055}"/>
              </a:ext>
            </a:extLst>
          </p:cNvPr>
          <p:cNvSpPr txBox="1"/>
          <p:nvPr/>
        </p:nvSpPr>
        <p:spPr>
          <a:xfrm>
            <a:off x="296795" y="5903550"/>
            <a:ext cx="5543550" cy="369332"/>
          </a:xfrm>
          <a:prstGeom prst="rect">
            <a:avLst/>
          </a:prstGeom>
          <a:noFill/>
        </p:spPr>
        <p:txBody>
          <a:bodyPr wrap="square" rtlCol="0">
            <a:spAutoFit/>
          </a:bodyPr>
          <a:lstStyle/>
          <a:p>
            <a:r>
              <a:rPr lang="en-US" dirty="0"/>
              <a:t>Complex Networks Principles, Methods and Applications</a:t>
            </a:r>
            <a:endParaRPr lang="es-CO" dirty="0"/>
          </a:p>
        </p:txBody>
      </p:sp>
      <p:sp>
        <p:nvSpPr>
          <p:cNvPr id="10" name="CuadroTexto 9">
            <a:extLst>
              <a:ext uri="{FF2B5EF4-FFF2-40B4-BE49-F238E27FC236}">
                <a16:creationId xmlns:a16="http://schemas.microsoft.com/office/drawing/2014/main" id="{880DC266-E3DE-4697-A0AA-5D993E148C1D}"/>
              </a:ext>
            </a:extLst>
          </p:cNvPr>
          <p:cNvSpPr txBox="1"/>
          <p:nvPr/>
        </p:nvSpPr>
        <p:spPr>
          <a:xfrm>
            <a:off x="6017982" y="5903550"/>
            <a:ext cx="4432304" cy="369332"/>
          </a:xfrm>
          <a:prstGeom prst="rect">
            <a:avLst/>
          </a:prstGeom>
          <a:noFill/>
        </p:spPr>
        <p:txBody>
          <a:bodyPr wrap="none" rtlCol="0">
            <a:spAutoFit/>
          </a:bodyPr>
          <a:lstStyle/>
          <a:p>
            <a:r>
              <a:rPr lang="es-CO" dirty="0"/>
              <a:t>Vito </a:t>
            </a:r>
            <a:r>
              <a:rPr lang="es-CO" dirty="0" err="1"/>
              <a:t>Latora</a:t>
            </a:r>
            <a:r>
              <a:rPr lang="es-CO" dirty="0"/>
              <a:t>, </a:t>
            </a:r>
            <a:r>
              <a:rPr lang="es-CO" dirty="0" err="1"/>
              <a:t>Vincenzo</a:t>
            </a:r>
            <a:r>
              <a:rPr lang="es-CO" dirty="0"/>
              <a:t> Nicosia, Giovanni Russo</a:t>
            </a:r>
          </a:p>
        </p:txBody>
      </p:sp>
    </p:spTree>
    <p:extLst>
      <p:ext uri="{BB962C8B-B14F-4D97-AF65-F5344CB8AC3E}">
        <p14:creationId xmlns:p14="http://schemas.microsoft.com/office/powerpoint/2010/main" val="1864994088"/>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80F1DE-DF7D-4F66-8D71-5A0AFB31A144}"/>
              </a:ext>
            </a:extLst>
          </p:cNvPr>
          <p:cNvSpPr>
            <a:spLocks noGrp="1"/>
          </p:cNvSpPr>
          <p:nvPr>
            <p:ph type="title"/>
          </p:nvPr>
        </p:nvSpPr>
        <p:spPr>
          <a:xfrm>
            <a:off x="788306" y="0"/>
            <a:ext cx="10515600" cy="772011"/>
          </a:xfrm>
        </p:spPr>
        <p:txBody>
          <a:bodyPr>
            <a:normAutofit/>
          </a:bodyPr>
          <a:lstStyle/>
          <a:p>
            <a:pPr algn="ctr"/>
            <a:r>
              <a:rPr lang="es-MX" sz="4000" b="1" dirty="0">
                <a:latin typeface="+mn-lt"/>
              </a:rPr>
              <a:t>Redes Neuronales</a:t>
            </a:r>
            <a:endParaRPr lang="es-CO" sz="4000" b="1" dirty="0">
              <a:latin typeface="+mn-lt"/>
            </a:endParaRPr>
          </a:p>
        </p:txBody>
      </p:sp>
      <p:pic>
        <p:nvPicPr>
          <p:cNvPr id="5" name="Imagen 4">
            <a:extLst>
              <a:ext uri="{FF2B5EF4-FFF2-40B4-BE49-F238E27FC236}">
                <a16:creationId xmlns:a16="http://schemas.microsoft.com/office/drawing/2014/main" id="{C13CD1DC-5129-4987-8FC2-E2E09C3F6B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5217" y="2102557"/>
            <a:ext cx="6072633" cy="3257064"/>
          </a:xfrm>
          <a:prstGeom prst="rect">
            <a:avLst/>
          </a:prstGeom>
        </p:spPr>
      </p:pic>
      <p:pic>
        <p:nvPicPr>
          <p:cNvPr id="7" name="Imagen 6">
            <a:extLst>
              <a:ext uri="{FF2B5EF4-FFF2-40B4-BE49-F238E27FC236}">
                <a16:creationId xmlns:a16="http://schemas.microsoft.com/office/drawing/2014/main" id="{966C3205-D4A3-4C08-97A0-CD28260CE30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60507" y="2306158"/>
            <a:ext cx="4869317" cy="2704014"/>
          </a:xfrm>
          <a:prstGeom prst="rect">
            <a:avLst/>
          </a:prstGeom>
        </p:spPr>
      </p:pic>
    </p:spTree>
    <p:extLst>
      <p:ext uri="{BB962C8B-B14F-4D97-AF65-F5344CB8AC3E}">
        <p14:creationId xmlns:p14="http://schemas.microsoft.com/office/powerpoint/2010/main" val="1037945353"/>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CB1E190-F88A-40EC-ADCC-01C9E432BF5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3552" y="1251690"/>
            <a:ext cx="9793082" cy="5207559"/>
          </a:xfrm>
          <a:prstGeom prst="rect">
            <a:avLst/>
          </a:prstGeom>
        </p:spPr>
      </p:pic>
      <p:sp>
        <p:nvSpPr>
          <p:cNvPr id="2" name="Título 1">
            <a:extLst>
              <a:ext uri="{FF2B5EF4-FFF2-40B4-BE49-F238E27FC236}">
                <a16:creationId xmlns:a16="http://schemas.microsoft.com/office/drawing/2014/main" id="{BE9FF5DA-CB6C-45E3-861E-C5B7D07BEDDA}"/>
              </a:ext>
            </a:extLst>
          </p:cNvPr>
          <p:cNvSpPr>
            <a:spLocks noGrp="1"/>
          </p:cNvSpPr>
          <p:nvPr>
            <p:ph type="title"/>
          </p:nvPr>
        </p:nvSpPr>
        <p:spPr>
          <a:xfrm>
            <a:off x="3006090" y="398751"/>
            <a:ext cx="6755130" cy="634481"/>
          </a:xfrm>
        </p:spPr>
        <p:txBody>
          <a:bodyPr>
            <a:normAutofit fontScale="90000"/>
          </a:bodyPr>
          <a:lstStyle/>
          <a:p>
            <a:pPr>
              <a:lnSpc>
                <a:spcPct val="70000"/>
              </a:lnSpc>
            </a:pPr>
            <a:r>
              <a:rPr lang="es-MX" sz="4400" b="1" dirty="0"/>
              <a:t>Un lenguaje común y Universal</a:t>
            </a:r>
            <a:endParaRPr lang="es-CO" sz="4400" b="1" dirty="0"/>
          </a:p>
        </p:txBody>
      </p:sp>
    </p:spTree>
    <p:extLst>
      <p:ext uri="{BB962C8B-B14F-4D97-AF65-F5344CB8AC3E}">
        <p14:creationId xmlns:p14="http://schemas.microsoft.com/office/powerpoint/2010/main" val="2899032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8BF231-75D9-4752-BC5C-927B5620A8BA}"/>
              </a:ext>
            </a:extLst>
          </p:cNvPr>
          <p:cNvSpPr>
            <a:spLocks noGrp="1"/>
          </p:cNvSpPr>
          <p:nvPr>
            <p:ph type="title"/>
          </p:nvPr>
        </p:nvSpPr>
        <p:spPr>
          <a:xfrm>
            <a:off x="838200" y="1382162"/>
            <a:ext cx="10515600" cy="3869776"/>
          </a:xfrm>
        </p:spPr>
        <p:txBody>
          <a:bodyPr>
            <a:noAutofit/>
          </a:bodyPr>
          <a:lstStyle/>
          <a:p>
            <a:r>
              <a:rPr lang="es-MX" sz="9600" dirty="0"/>
              <a:t>¿Qué es Ciencia de redes?</a:t>
            </a:r>
            <a:br>
              <a:rPr lang="es-MX" sz="9600" dirty="0"/>
            </a:br>
            <a:br>
              <a:rPr lang="es-MX" sz="9600" dirty="0"/>
            </a:br>
            <a:r>
              <a:rPr lang="es-MX" sz="9600" dirty="0"/>
              <a:t>(Network </a:t>
            </a:r>
            <a:r>
              <a:rPr lang="es-MX" sz="9600" dirty="0" err="1"/>
              <a:t>Science</a:t>
            </a:r>
            <a:r>
              <a:rPr lang="es-MX" sz="9600" dirty="0"/>
              <a:t>)</a:t>
            </a:r>
            <a:endParaRPr lang="es-CO" sz="9600" dirty="0"/>
          </a:p>
        </p:txBody>
      </p:sp>
    </p:spTree>
    <p:extLst>
      <p:ext uri="{BB962C8B-B14F-4D97-AF65-F5344CB8AC3E}">
        <p14:creationId xmlns:p14="http://schemas.microsoft.com/office/powerpoint/2010/main" val="39883437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F19E8F1-1CA7-4FF8-84B7-E6A023F003CA}"/>
              </a:ext>
            </a:extLst>
          </p:cNvPr>
          <p:cNvPicPr>
            <a:picLocks noChangeAspect="1"/>
          </p:cNvPicPr>
          <p:nvPr/>
        </p:nvPicPr>
        <p:blipFill>
          <a:blip r:embed="rId2"/>
          <a:stretch>
            <a:fillRect/>
          </a:stretch>
        </p:blipFill>
        <p:spPr>
          <a:xfrm>
            <a:off x="3230881" y="1751044"/>
            <a:ext cx="6035040" cy="4105469"/>
          </a:xfrm>
          <a:prstGeom prst="rect">
            <a:avLst/>
          </a:prstGeom>
        </p:spPr>
      </p:pic>
    </p:spTree>
    <p:extLst>
      <p:ext uri="{BB962C8B-B14F-4D97-AF65-F5344CB8AC3E}">
        <p14:creationId xmlns:p14="http://schemas.microsoft.com/office/powerpoint/2010/main" val="96615624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6E20EB-1A8F-4A94-A6F4-7C800FAA292D}"/>
              </a:ext>
            </a:extLst>
          </p:cNvPr>
          <p:cNvSpPr>
            <a:spLocks noGrp="1"/>
          </p:cNvSpPr>
          <p:nvPr>
            <p:ph type="title"/>
          </p:nvPr>
        </p:nvSpPr>
        <p:spPr>
          <a:xfrm>
            <a:off x="1021080" y="2456582"/>
            <a:ext cx="10515600" cy="1325563"/>
          </a:xfrm>
        </p:spPr>
        <p:txBody>
          <a:bodyPr>
            <a:noAutofit/>
          </a:bodyPr>
          <a:lstStyle/>
          <a:p>
            <a:pPr algn="ctr"/>
            <a:r>
              <a:rPr lang="es-MX" sz="9600" dirty="0"/>
              <a:t>Importancia de las redes</a:t>
            </a:r>
            <a:endParaRPr lang="es-CO" sz="9600" dirty="0"/>
          </a:p>
        </p:txBody>
      </p:sp>
    </p:spTree>
    <p:extLst>
      <p:ext uri="{BB962C8B-B14F-4D97-AF65-F5344CB8AC3E}">
        <p14:creationId xmlns:p14="http://schemas.microsoft.com/office/powerpoint/2010/main" val="17522082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PT - Complexity A new perspective for the 21st century PowerPoint  Presentation - ID:1073606">
            <a:extLst>
              <a:ext uri="{FF2B5EF4-FFF2-40B4-BE49-F238E27FC236}">
                <a16:creationId xmlns:a16="http://schemas.microsoft.com/office/drawing/2014/main" id="{0B66A349-5C51-4F5D-A7B9-1EE630DC33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0235" y="351472"/>
            <a:ext cx="8431530" cy="6323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27098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759028-4C9C-464D-BE13-D27E9AB93E77}"/>
              </a:ext>
            </a:extLst>
          </p:cNvPr>
          <p:cNvSpPr>
            <a:spLocks noGrp="1"/>
          </p:cNvSpPr>
          <p:nvPr>
            <p:ph type="title"/>
          </p:nvPr>
        </p:nvSpPr>
        <p:spPr>
          <a:xfrm>
            <a:off x="2155553" y="-59668"/>
            <a:ext cx="6420787" cy="914680"/>
          </a:xfrm>
        </p:spPr>
        <p:txBody>
          <a:bodyPr>
            <a:normAutofit fontScale="90000"/>
          </a:bodyPr>
          <a:lstStyle/>
          <a:p>
            <a:pPr algn="ctr"/>
            <a:r>
              <a:rPr lang="es-MX" dirty="0"/>
              <a:t>Un sistema complejo</a:t>
            </a:r>
            <a:endParaRPr lang="es-CO" b="1" dirty="0"/>
          </a:p>
        </p:txBody>
      </p:sp>
      <p:sp>
        <p:nvSpPr>
          <p:cNvPr id="4" name="CuadroTexto 3">
            <a:extLst>
              <a:ext uri="{FF2B5EF4-FFF2-40B4-BE49-F238E27FC236}">
                <a16:creationId xmlns:a16="http://schemas.microsoft.com/office/drawing/2014/main" id="{4C0B2177-48E4-4D27-8A48-A7923F9DE694}"/>
              </a:ext>
            </a:extLst>
          </p:cNvPr>
          <p:cNvSpPr txBox="1"/>
          <p:nvPr/>
        </p:nvSpPr>
        <p:spPr>
          <a:xfrm>
            <a:off x="404820" y="3356602"/>
            <a:ext cx="2443194" cy="1754326"/>
          </a:xfrm>
          <a:prstGeom prst="rect">
            <a:avLst/>
          </a:prstGeom>
          <a:noFill/>
        </p:spPr>
        <p:txBody>
          <a:bodyPr wrap="square" rtlCol="0">
            <a:spAutoFit/>
          </a:bodyPr>
          <a:lstStyle/>
          <a:p>
            <a:r>
              <a:rPr lang="es-MX" sz="3600" dirty="0">
                <a:hlinkClick r:id="rId2" action="ppaction://hlinkfile"/>
              </a:rPr>
              <a:t>Link to </a:t>
            </a:r>
            <a:r>
              <a:rPr lang="es-MX" sz="3600" dirty="0" err="1">
                <a:hlinkClick r:id="rId2" action="ppaction://hlinkfile"/>
              </a:rPr>
              <a:t>Fire</a:t>
            </a:r>
            <a:r>
              <a:rPr lang="es-MX" sz="3600" dirty="0">
                <a:hlinkClick r:id="rId2" action="ppaction://hlinkfile"/>
              </a:rPr>
              <a:t> </a:t>
            </a:r>
            <a:r>
              <a:rPr lang="es-MX" sz="3600" dirty="0" err="1">
                <a:hlinkClick r:id="rId2" action="ppaction://hlinkfile"/>
              </a:rPr>
              <a:t>Fly</a:t>
            </a:r>
            <a:r>
              <a:rPr lang="es-MX" sz="3600" dirty="0">
                <a:hlinkClick r:id="rId2" action="ppaction://hlinkfile"/>
              </a:rPr>
              <a:t> </a:t>
            </a:r>
            <a:r>
              <a:rPr lang="es-MX" sz="3600" dirty="0" err="1">
                <a:hlinkClick r:id="rId2" action="ppaction://hlinkfile"/>
              </a:rPr>
              <a:t>Model</a:t>
            </a:r>
            <a:endParaRPr lang="es-MX" sz="3600" dirty="0">
              <a:hlinkClick r:id="rId3" action="ppaction://hlinkfile"/>
            </a:endParaRPr>
          </a:p>
          <a:p>
            <a:endParaRPr lang="es-CO" sz="3600" dirty="0"/>
          </a:p>
        </p:txBody>
      </p:sp>
      <p:pic>
        <p:nvPicPr>
          <p:cNvPr id="6" name="Imagen 5">
            <a:extLst>
              <a:ext uri="{FF2B5EF4-FFF2-40B4-BE49-F238E27FC236}">
                <a16:creationId xmlns:a16="http://schemas.microsoft.com/office/drawing/2014/main" id="{26C78857-135A-4006-98F4-5A1E11F176F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84195" y="1631183"/>
            <a:ext cx="7156357" cy="4325479"/>
          </a:xfrm>
          <a:prstGeom prst="rect">
            <a:avLst/>
          </a:prstGeom>
        </p:spPr>
      </p:pic>
    </p:spTree>
    <p:extLst>
      <p:ext uri="{BB962C8B-B14F-4D97-AF65-F5344CB8AC3E}">
        <p14:creationId xmlns:p14="http://schemas.microsoft.com/office/powerpoint/2010/main" val="392756834"/>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301E20C4-72F4-4331-8595-C6A3D4D16EB1}"/>
              </a:ext>
            </a:extLst>
          </p:cNvPr>
          <p:cNvSpPr txBox="1"/>
          <p:nvPr/>
        </p:nvSpPr>
        <p:spPr>
          <a:xfrm>
            <a:off x="434977" y="1088506"/>
            <a:ext cx="4820925" cy="2492670"/>
          </a:xfrm>
          <a:prstGeom prst="rect">
            <a:avLst/>
          </a:prstGeom>
          <a:noFill/>
        </p:spPr>
        <p:txBody>
          <a:bodyPr wrap="square" rtlCol="0">
            <a:spAutoFit/>
          </a:bodyPr>
          <a:lstStyle/>
          <a:p>
            <a:pPr>
              <a:lnSpc>
                <a:spcPct val="70000"/>
              </a:lnSpc>
            </a:pPr>
            <a:r>
              <a:rPr lang="es-MX" sz="4400" b="1" i="1" dirty="0">
                <a:ea typeface="Helvetica" pitchFamily="36" charset="0"/>
                <a:cs typeface="Helvetica" pitchFamily="36" charset="0"/>
              </a:rPr>
              <a:t>Detrás de todo sistema complejo </a:t>
            </a:r>
            <a:r>
              <a:rPr lang="es-MX" sz="4400" b="1" i="1" dirty="0">
                <a:solidFill>
                  <a:srgbClr val="0070C0"/>
                </a:solidFill>
                <a:ea typeface="Helvetica" pitchFamily="36" charset="0"/>
                <a:cs typeface="Helvetica" pitchFamily="36" charset="0"/>
              </a:rPr>
              <a:t>hay una red que define sus Interacciones</a:t>
            </a:r>
            <a:endParaRPr lang="es-CO" sz="4400" dirty="0">
              <a:solidFill>
                <a:srgbClr val="0070C0"/>
              </a:solidFill>
            </a:endParaRPr>
          </a:p>
        </p:txBody>
      </p:sp>
      <p:pic>
        <p:nvPicPr>
          <p:cNvPr id="2050" name="Picture 2" descr="figure 1">
            <a:extLst>
              <a:ext uri="{FF2B5EF4-FFF2-40B4-BE49-F238E27FC236}">
                <a16:creationId xmlns:a16="http://schemas.microsoft.com/office/drawing/2014/main" id="{E557782E-D22F-4230-8A1B-ED070F37F5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6548" y="699886"/>
            <a:ext cx="5000625" cy="2190055"/>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4B4B1779-6883-4941-94D6-B123DF9997EF}"/>
              </a:ext>
            </a:extLst>
          </p:cNvPr>
          <p:cNvPicPr>
            <a:picLocks noChangeAspect="1"/>
          </p:cNvPicPr>
          <p:nvPr/>
        </p:nvPicPr>
        <p:blipFill>
          <a:blip r:embed="rId3"/>
          <a:stretch>
            <a:fillRect/>
          </a:stretch>
        </p:blipFill>
        <p:spPr>
          <a:xfrm>
            <a:off x="2008157" y="3859754"/>
            <a:ext cx="1674563" cy="2492670"/>
          </a:xfrm>
          <a:prstGeom prst="rect">
            <a:avLst/>
          </a:prstGeom>
        </p:spPr>
      </p:pic>
      <p:pic>
        <p:nvPicPr>
          <p:cNvPr id="2052" name="Picture 4" descr="Complex Adaptive Systems - Webs of Delight">
            <a:extLst>
              <a:ext uri="{FF2B5EF4-FFF2-40B4-BE49-F238E27FC236}">
                <a16:creationId xmlns:a16="http://schemas.microsoft.com/office/drawing/2014/main" id="{E827CE3C-4DEB-42E6-8D2C-46838E75C1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2958" y="3192556"/>
            <a:ext cx="5000625" cy="3419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4631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C1E828D7-2C3E-EE1A-4EF0-1C6824BFC8C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966202" y="2134212"/>
            <a:ext cx="7843263" cy="3701897"/>
          </a:xfrm>
          <a:prstGeom prst="rect">
            <a:avLst/>
          </a:prstGeom>
        </p:spPr>
      </p:pic>
      <p:sp>
        <p:nvSpPr>
          <p:cNvPr id="2" name="Título 1">
            <a:extLst>
              <a:ext uri="{FF2B5EF4-FFF2-40B4-BE49-F238E27FC236}">
                <a16:creationId xmlns:a16="http://schemas.microsoft.com/office/drawing/2014/main" id="{51732B9E-C141-4093-9838-73282078206E}"/>
              </a:ext>
            </a:extLst>
          </p:cNvPr>
          <p:cNvSpPr>
            <a:spLocks noGrp="1"/>
          </p:cNvSpPr>
          <p:nvPr>
            <p:ph type="title"/>
          </p:nvPr>
        </p:nvSpPr>
        <p:spPr>
          <a:xfrm>
            <a:off x="2386586" y="324661"/>
            <a:ext cx="7589519" cy="937260"/>
          </a:xfrm>
        </p:spPr>
        <p:txBody>
          <a:bodyPr>
            <a:normAutofit/>
          </a:bodyPr>
          <a:lstStyle/>
          <a:p>
            <a:r>
              <a:rPr lang="es-MX" dirty="0"/>
              <a:t>Algunas aplicaciones</a:t>
            </a:r>
            <a:endParaRPr lang="es-CO" dirty="0"/>
          </a:p>
        </p:txBody>
      </p:sp>
    </p:spTree>
    <p:extLst>
      <p:ext uri="{BB962C8B-B14F-4D97-AF65-F5344CB8AC3E}">
        <p14:creationId xmlns:p14="http://schemas.microsoft.com/office/powerpoint/2010/main" val="2922899063"/>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732B9E-C141-4093-9838-73282078206E}"/>
              </a:ext>
            </a:extLst>
          </p:cNvPr>
          <p:cNvSpPr>
            <a:spLocks noGrp="1"/>
          </p:cNvSpPr>
          <p:nvPr>
            <p:ph type="title"/>
          </p:nvPr>
        </p:nvSpPr>
        <p:spPr>
          <a:xfrm>
            <a:off x="5669183" y="2225019"/>
            <a:ext cx="5985510" cy="830262"/>
          </a:xfrm>
        </p:spPr>
        <p:txBody>
          <a:bodyPr>
            <a:normAutofit fontScale="90000"/>
          </a:bodyPr>
          <a:lstStyle/>
          <a:p>
            <a:r>
              <a:rPr lang="es-MX" dirty="0"/>
              <a:t>Vulnerabilidad de una red</a:t>
            </a:r>
            <a:endParaRPr lang="es-CO" dirty="0"/>
          </a:p>
        </p:txBody>
      </p:sp>
      <p:sp>
        <p:nvSpPr>
          <p:cNvPr id="5" name="CuadroTexto 4">
            <a:extLst>
              <a:ext uri="{FF2B5EF4-FFF2-40B4-BE49-F238E27FC236}">
                <a16:creationId xmlns:a16="http://schemas.microsoft.com/office/drawing/2014/main" id="{0653071D-0AED-D899-F1E7-A4E6A6E553FC}"/>
              </a:ext>
            </a:extLst>
          </p:cNvPr>
          <p:cNvSpPr txBox="1"/>
          <p:nvPr/>
        </p:nvSpPr>
        <p:spPr>
          <a:xfrm>
            <a:off x="1239520" y="1316711"/>
            <a:ext cx="2011680" cy="2646878"/>
          </a:xfrm>
          <a:prstGeom prst="rect">
            <a:avLst/>
          </a:prstGeom>
          <a:noFill/>
        </p:spPr>
        <p:txBody>
          <a:bodyPr wrap="square">
            <a:spAutoFit/>
          </a:bodyPr>
          <a:lstStyle/>
          <a:p>
            <a:r>
              <a:rPr lang="es-MX" sz="16600" b="1" dirty="0">
                <a:solidFill>
                  <a:srgbClr val="C00000"/>
                </a:solidFill>
              </a:rPr>
              <a:t>1. </a:t>
            </a:r>
            <a:endParaRPr lang="es-CO" sz="16600" b="1" dirty="0">
              <a:solidFill>
                <a:srgbClr val="C00000"/>
              </a:solidFill>
            </a:endParaRPr>
          </a:p>
        </p:txBody>
      </p:sp>
    </p:spTree>
    <p:extLst>
      <p:ext uri="{BB962C8B-B14F-4D97-AF65-F5344CB8AC3E}">
        <p14:creationId xmlns:p14="http://schemas.microsoft.com/office/powerpoint/2010/main" val="2548656315"/>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ashun08_Random">
            <a:hlinkClick r:id="" action="ppaction://media"/>
            <a:extLst>
              <a:ext uri="{FF2B5EF4-FFF2-40B4-BE49-F238E27FC236}">
                <a16:creationId xmlns:a16="http://schemas.microsoft.com/office/drawing/2014/main" id="{9919230A-1C32-4877-A631-312BC830B98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62168" y="1220353"/>
            <a:ext cx="5889728" cy="4417296"/>
          </a:xfrm>
          <a:prstGeom prst="rect">
            <a:avLst/>
          </a:prstGeom>
        </p:spPr>
      </p:pic>
      <p:pic>
        <p:nvPicPr>
          <p:cNvPr id="5" name="Dashun08_Attack">
            <a:hlinkClick r:id="" action="ppaction://media"/>
            <a:extLst>
              <a:ext uri="{FF2B5EF4-FFF2-40B4-BE49-F238E27FC236}">
                <a16:creationId xmlns:a16="http://schemas.microsoft.com/office/drawing/2014/main" id="{E8C65305-412D-4171-ABE2-924B254A3F43}"/>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096001" y="1220353"/>
            <a:ext cx="5889728" cy="4417296"/>
          </a:xfrm>
          <a:prstGeom prst="rect">
            <a:avLst/>
          </a:prstGeom>
        </p:spPr>
      </p:pic>
      <p:sp>
        <p:nvSpPr>
          <p:cNvPr id="2" name="CuadroTexto 1">
            <a:extLst>
              <a:ext uri="{FF2B5EF4-FFF2-40B4-BE49-F238E27FC236}">
                <a16:creationId xmlns:a16="http://schemas.microsoft.com/office/drawing/2014/main" id="{786D38CA-F676-413B-8358-19C1475019D9}"/>
              </a:ext>
            </a:extLst>
          </p:cNvPr>
          <p:cNvSpPr txBox="1"/>
          <p:nvPr/>
        </p:nvSpPr>
        <p:spPr>
          <a:xfrm>
            <a:off x="3038346" y="50987"/>
            <a:ext cx="6962904" cy="830997"/>
          </a:xfrm>
          <a:prstGeom prst="rect">
            <a:avLst/>
          </a:prstGeom>
          <a:noFill/>
        </p:spPr>
        <p:txBody>
          <a:bodyPr wrap="square" rtlCol="0">
            <a:spAutoFit/>
          </a:bodyPr>
          <a:lstStyle/>
          <a:p>
            <a:pPr algn="ctr"/>
            <a:r>
              <a:rPr lang="es-MX" sz="4800" dirty="0" err="1"/>
              <a:t>Robustness</a:t>
            </a:r>
            <a:endParaRPr lang="es-CO" sz="4800" dirty="0"/>
          </a:p>
        </p:txBody>
      </p:sp>
      <p:sp>
        <p:nvSpPr>
          <p:cNvPr id="10" name="Rectángulo 9">
            <a:extLst>
              <a:ext uri="{FF2B5EF4-FFF2-40B4-BE49-F238E27FC236}">
                <a16:creationId xmlns:a16="http://schemas.microsoft.com/office/drawing/2014/main" id="{951CDEE5-B137-409A-AA14-534CE9E7A763}"/>
              </a:ext>
            </a:extLst>
          </p:cNvPr>
          <p:cNvSpPr/>
          <p:nvPr/>
        </p:nvSpPr>
        <p:spPr>
          <a:xfrm>
            <a:off x="763320" y="5637835"/>
            <a:ext cx="3974052" cy="43168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Rectángulo 10">
            <a:extLst>
              <a:ext uri="{FF2B5EF4-FFF2-40B4-BE49-F238E27FC236}">
                <a16:creationId xmlns:a16="http://schemas.microsoft.com/office/drawing/2014/main" id="{DF911BC9-8926-4508-565F-7E034CDAEF5F}"/>
              </a:ext>
            </a:extLst>
          </p:cNvPr>
          <p:cNvSpPr/>
          <p:nvPr/>
        </p:nvSpPr>
        <p:spPr>
          <a:xfrm>
            <a:off x="8025319" y="5637649"/>
            <a:ext cx="4166681" cy="43168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CuadroTexto 11">
            <a:extLst>
              <a:ext uri="{FF2B5EF4-FFF2-40B4-BE49-F238E27FC236}">
                <a16:creationId xmlns:a16="http://schemas.microsoft.com/office/drawing/2014/main" id="{B0ED307D-F527-698F-ECCB-105265E82731}"/>
              </a:ext>
            </a:extLst>
          </p:cNvPr>
          <p:cNvSpPr txBox="1"/>
          <p:nvPr/>
        </p:nvSpPr>
        <p:spPr>
          <a:xfrm>
            <a:off x="763320" y="5624657"/>
            <a:ext cx="2265492" cy="461665"/>
          </a:xfrm>
          <a:prstGeom prst="rect">
            <a:avLst/>
          </a:prstGeom>
          <a:noFill/>
        </p:spPr>
        <p:txBody>
          <a:bodyPr wrap="none" rtlCol="0">
            <a:spAutoFit/>
          </a:bodyPr>
          <a:lstStyle/>
          <a:p>
            <a:r>
              <a:rPr lang="es-MX" sz="2400" dirty="0">
                <a:solidFill>
                  <a:schemeClr val="bg1"/>
                </a:solidFill>
              </a:rPr>
              <a:t>Ataque aleatorio</a:t>
            </a:r>
            <a:endParaRPr lang="es-CO" sz="2400" dirty="0">
              <a:solidFill>
                <a:schemeClr val="bg1"/>
              </a:solidFill>
            </a:endParaRPr>
          </a:p>
        </p:txBody>
      </p:sp>
      <p:sp>
        <p:nvSpPr>
          <p:cNvPr id="13" name="CuadroTexto 12">
            <a:extLst>
              <a:ext uri="{FF2B5EF4-FFF2-40B4-BE49-F238E27FC236}">
                <a16:creationId xmlns:a16="http://schemas.microsoft.com/office/drawing/2014/main" id="{2AE7EA16-5F24-35BC-98C4-200F1DFD1067}"/>
              </a:ext>
            </a:extLst>
          </p:cNvPr>
          <p:cNvSpPr txBox="1"/>
          <p:nvPr/>
        </p:nvSpPr>
        <p:spPr>
          <a:xfrm>
            <a:off x="8891441" y="5591882"/>
            <a:ext cx="3070584" cy="523220"/>
          </a:xfrm>
          <a:prstGeom prst="rect">
            <a:avLst/>
          </a:prstGeom>
          <a:noFill/>
        </p:spPr>
        <p:txBody>
          <a:bodyPr wrap="none" rtlCol="0">
            <a:spAutoFit/>
          </a:bodyPr>
          <a:lstStyle/>
          <a:p>
            <a:r>
              <a:rPr lang="es-MX" sz="2800" dirty="0">
                <a:solidFill>
                  <a:schemeClr val="bg1"/>
                </a:solidFill>
              </a:rPr>
              <a:t>Ataque no aleatorio</a:t>
            </a:r>
            <a:endParaRPr lang="es-CO" sz="2800" dirty="0">
              <a:solidFill>
                <a:schemeClr val="bg1"/>
              </a:solidFill>
            </a:endParaRPr>
          </a:p>
        </p:txBody>
      </p:sp>
    </p:spTree>
    <p:extLst>
      <p:ext uri="{BB962C8B-B14F-4D97-AF65-F5344CB8AC3E}">
        <p14:creationId xmlns:p14="http://schemas.microsoft.com/office/powerpoint/2010/main" val="5636348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786"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221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video>
              <p:cMediaNode vol="80000">
                <p:cTn id="21" fill="hold" display="0">
                  <p:stCondLst>
                    <p:cond delay="indefinite"/>
                  </p:stCondLst>
                </p:cTn>
                <p:tgtEl>
                  <p:spTgt spid="4"/>
                </p:tgtEl>
              </p:cMediaNode>
            </p:video>
            <p:video>
              <p:cMediaNode vol="80000">
                <p:cTn id="22" fill="hold" display="0">
                  <p:stCondLst>
                    <p:cond delay="indefinite"/>
                  </p:stCondLst>
                </p:cTn>
                <p:tgtEl>
                  <p:spTgt spid="5"/>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6333DD9-1595-49D2-8D65-081CB7F0D55F}"/>
              </a:ext>
            </a:extLst>
          </p:cNvPr>
          <p:cNvSpPr txBox="1">
            <a:spLocks/>
          </p:cNvSpPr>
          <p:nvPr/>
        </p:nvSpPr>
        <p:spPr>
          <a:xfrm>
            <a:off x="2648109" y="2007515"/>
            <a:ext cx="4061732" cy="1209040"/>
          </a:xfrm>
          <a:prstGeom prst="rect">
            <a:avLst/>
          </a:prstGeom>
        </p:spPr>
        <p:txBody>
          <a:bodyPr vert="horz" lIns="91440" tIns="45720" rIns="91440" bIns="45720" rtlCol="0" anchor="b">
            <a:normAutofit fontScale="82500" lnSpcReduction="20000"/>
          </a:bodyPr>
          <a:lstStyle>
            <a:lvl1pPr algn="l" defTabSz="914400" rtl="0" eaLnBrk="1" latinLnBrk="0" hangingPunct="1">
              <a:lnSpc>
                <a:spcPct val="90000"/>
              </a:lnSpc>
              <a:spcBef>
                <a:spcPct val="0"/>
              </a:spcBef>
              <a:buNone/>
              <a:defRPr sz="6000" b="1" kern="1200">
                <a:solidFill>
                  <a:schemeClr val="tx1"/>
                </a:solidFill>
                <a:latin typeface="+mj-lt"/>
                <a:ea typeface="+mj-ea"/>
                <a:cs typeface="+mj-cs"/>
              </a:defRPr>
            </a:lvl1pPr>
          </a:lstStyle>
          <a:p>
            <a:r>
              <a:rPr lang="es-MX" dirty="0"/>
              <a:t>Predicciones usando redes</a:t>
            </a:r>
            <a:endParaRPr lang="es-CO" dirty="0"/>
          </a:p>
        </p:txBody>
      </p:sp>
      <p:sp>
        <p:nvSpPr>
          <p:cNvPr id="5" name="CuadroTexto 4">
            <a:extLst>
              <a:ext uri="{FF2B5EF4-FFF2-40B4-BE49-F238E27FC236}">
                <a16:creationId xmlns:a16="http://schemas.microsoft.com/office/drawing/2014/main" id="{1EC9DFD4-95CC-93E4-6ECB-076D214AFBAC}"/>
              </a:ext>
            </a:extLst>
          </p:cNvPr>
          <p:cNvSpPr txBox="1"/>
          <p:nvPr/>
        </p:nvSpPr>
        <p:spPr>
          <a:xfrm>
            <a:off x="146131" y="976492"/>
            <a:ext cx="2011680" cy="2646878"/>
          </a:xfrm>
          <a:prstGeom prst="rect">
            <a:avLst/>
          </a:prstGeom>
          <a:noFill/>
        </p:spPr>
        <p:txBody>
          <a:bodyPr wrap="square">
            <a:spAutoFit/>
          </a:bodyPr>
          <a:lstStyle/>
          <a:p>
            <a:r>
              <a:rPr lang="es-MX" sz="16600" b="1" dirty="0">
                <a:solidFill>
                  <a:srgbClr val="C00000"/>
                </a:solidFill>
              </a:rPr>
              <a:t>2. </a:t>
            </a:r>
            <a:endParaRPr lang="es-CO" sz="16600" b="1" dirty="0">
              <a:solidFill>
                <a:srgbClr val="C00000"/>
              </a:solidFill>
            </a:endParaRPr>
          </a:p>
        </p:txBody>
      </p:sp>
    </p:spTree>
    <p:extLst>
      <p:ext uri="{BB962C8B-B14F-4D97-AF65-F5344CB8AC3E}">
        <p14:creationId xmlns:p14="http://schemas.microsoft.com/office/powerpoint/2010/main" val="356258010"/>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52B697E0-39EA-4965-9CED-955FC2C7F657}"/>
              </a:ext>
            </a:extLst>
          </p:cNvPr>
          <p:cNvPicPr>
            <a:picLocks noGrp="1" noChangeAspect="1"/>
          </p:cNvPicPr>
          <p:nvPr>
            <p:ph idx="4294967295"/>
          </p:nvPr>
        </p:nvPicPr>
        <p:blipFill>
          <a:blip r:embed="rId2" cstate="email">
            <a:extLst>
              <a:ext uri="{28A0092B-C50C-407E-A947-70E740481C1C}">
                <a14:useLocalDpi xmlns:a14="http://schemas.microsoft.com/office/drawing/2010/main"/>
              </a:ext>
            </a:extLst>
          </a:blip>
          <a:stretch>
            <a:fillRect/>
          </a:stretch>
        </p:blipFill>
        <p:spPr>
          <a:xfrm>
            <a:off x="5748174" y="1256975"/>
            <a:ext cx="6443826" cy="4714240"/>
          </a:xfrm>
          <a:prstGeom prst="rect">
            <a:avLst/>
          </a:prstGeom>
        </p:spPr>
      </p:pic>
      <p:sp>
        <p:nvSpPr>
          <p:cNvPr id="3" name="CuadroTexto 2">
            <a:extLst>
              <a:ext uri="{FF2B5EF4-FFF2-40B4-BE49-F238E27FC236}">
                <a16:creationId xmlns:a16="http://schemas.microsoft.com/office/drawing/2014/main" id="{12A54C11-250C-4349-91A8-051F191C9D37}"/>
              </a:ext>
            </a:extLst>
          </p:cNvPr>
          <p:cNvSpPr txBox="1"/>
          <p:nvPr/>
        </p:nvSpPr>
        <p:spPr>
          <a:xfrm>
            <a:off x="1229232" y="5694488"/>
            <a:ext cx="3869970" cy="707886"/>
          </a:xfrm>
          <a:prstGeom prst="rect">
            <a:avLst/>
          </a:prstGeom>
          <a:noFill/>
        </p:spPr>
        <p:txBody>
          <a:bodyPr wrap="none" rtlCol="0">
            <a:spAutoFit/>
          </a:bodyPr>
          <a:lstStyle/>
          <a:p>
            <a:r>
              <a:rPr lang="es-MX" sz="4000" dirty="0">
                <a:hlinkClick r:id="rId3"/>
              </a:rPr>
              <a:t>Enlace al Modelo</a:t>
            </a:r>
            <a:endParaRPr lang="es-CO" sz="4000" dirty="0"/>
          </a:p>
        </p:txBody>
      </p:sp>
      <p:sp>
        <p:nvSpPr>
          <p:cNvPr id="2" name="Título 1">
            <a:extLst>
              <a:ext uri="{FF2B5EF4-FFF2-40B4-BE49-F238E27FC236}">
                <a16:creationId xmlns:a16="http://schemas.microsoft.com/office/drawing/2014/main" id="{B5242357-C6EF-4798-AF8E-0D70BCD61FF0}"/>
              </a:ext>
            </a:extLst>
          </p:cNvPr>
          <p:cNvSpPr>
            <a:spLocks noGrp="1"/>
          </p:cNvSpPr>
          <p:nvPr>
            <p:ph type="title"/>
          </p:nvPr>
        </p:nvSpPr>
        <p:spPr>
          <a:xfrm>
            <a:off x="2806652" y="185437"/>
            <a:ext cx="7800388" cy="990284"/>
          </a:xfrm>
        </p:spPr>
        <p:txBody>
          <a:bodyPr>
            <a:normAutofit/>
          </a:bodyPr>
          <a:lstStyle/>
          <a:p>
            <a:pPr algn="ctr"/>
            <a:r>
              <a:rPr lang="es-MX" b="1" dirty="0">
                <a:latin typeface="+mn-lt"/>
              </a:rPr>
              <a:t>Ejemplo Escuela Infantil</a:t>
            </a:r>
            <a:endParaRPr lang="es-CO" b="1" dirty="0">
              <a:latin typeface="+mn-lt"/>
            </a:endParaRPr>
          </a:p>
        </p:txBody>
      </p:sp>
      <p:pic>
        <p:nvPicPr>
          <p:cNvPr id="6" name="Imagen 5"/>
          <p:cNvPicPr>
            <a:picLocks noChangeAspect="1"/>
          </p:cNvPicPr>
          <p:nvPr/>
        </p:nvPicPr>
        <p:blipFill>
          <a:blip r:embed="rId4"/>
          <a:stretch>
            <a:fillRect/>
          </a:stretch>
        </p:blipFill>
        <p:spPr>
          <a:xfrm>
            <a:off x="412202" y="1949923"/>
            <a:ext cx="4318635" cy="3328344"/>
          </a:xfrm>
          <a:prstGeom prst="rect">
            <a:avLst/>
          </a:prstGeom>
        </p:spPr>
      </p:pic>
    </p:spTree>
    <p:extLst>
      <p:ext uri="{BB962C8B-B14F-4D97-AF65-F5344CB8AC3E}">
        <p14:creationId xmlns:p14="http://schemas.microsoft.com/office/powerpoint/2010/main" val="334464535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EA43B20D-EE3D-4EE6-A016-FA17794069CC}"/>
              </a:ext>
            </a:extLst>
          </p:cNvPr>
          <p:cNvPicPr>
            <a:picLocks noChangeAspect="1"/>
          </p:cNvPicPr>
          <p:nvPr/>
        </p:nvPicPr>
        <p:blipFill>
          <a:blip r:embed="rId2"/>
          <a:stretch>
            <a:fillRect/>
          </a:stretch>
        </p:blipFill>
        <p:spPr>
          <a:xfrm>
            <a:off x="2471946" y="1523125"/>
            <a:ext cx="7703784" cy="5148262"/>
          </a:xfrm>
          <a:prstGeom prst="rect">
            <a:avLst/>
          </a:prstGeom>
        </p:spPr>
      </p:pic>
      <p:sp>
        <p:nvSpPr>
          <p:cNvPr id="7" name="CuadroTexto 6">
            <a:extLst>
              <a:ext uri="{FF2B5EF4-FFF2-40B4-BE49-F238E27FC236}">
                <a16:creationId xmlns:a16="http://schemas.microsoft.com/office/drawing/2014/main" id="{86F8E572-CEAD-40B3-BB06-E64F27956619}"/>
              </a:ext>
            </a:extLst>
          </p:cNvPr>
          <p:cNvSpPr txBox="1"/>
          <p:nvPr/>
        </p:nvSpPr>
        <p:spPr>
          <a:xfrm>
            <a:off x="9763008" y="1288957"/>
            <a:ext cx="1281120" cy="584775"/>
          </a:xfrm>
          <a:prstGeom prst="rect">
            <a:avLst/>
          </a:prstGeom>
          <a:noFill/>
        </p:spPr>
        <p:txBody>
          <a:bodyPr wrap="none" rtlCol="0">
            <a:spAutoFit/>
          </a:bodyPr>
          <a:lstStyle/>
          <a:p>
            <a:r>
              <a:rPr lang="es-MX" sz="3200" b="1" dirty="0"/>
              <a:t>Nodos</a:t>
            </a:r>
            <a:endParaRPr lang="es-CO" sz="3200" b="1" dirty="0"/>
          </a:p>
        </p:txBody>
      </p:sp>
      <p:sp>
        <p:nvSpPr>
          <p:cNvPr id="8" name="CuadroTexto 7">
            <a:extLst>
              <a:ext uri="{FF2B5EF4-FFF2-40B4-BE49-F238E27FC236}">
                <a16:creationId xmlns:a16="http://schemas.microsoft.com/office/drawing/2014/main" id="{44372A58-0833-41A3-92B5-31887EE89A77}"/>
              </a:ext>
            </a:extLst>
          </p:cNvPr>
          <p:cNvSpPr txBox="1"/>
          <p:nvPr/>
        </p:nvSpPr>
        <p:spPr>
          <a:xfrm>
            <a:off x="844550" y="1954407"/>
            <a:ext cx="1449436" cy="584775"/>
          </a:xfrm>
          <a:prstGeom prst="rect">
            <a:avLst/>
          </a:prstGeom>
          <a:noFill/>
        </p:spPr>
        <p:txBody>
          <a:bodyPr wrap="none" rtlCol="0">
            <a:spAutoFit/>
          </a:bodyPr>
          <a:lstStyle/>
          <a:p>
            <a:r>
              <a:rPr lang="es-MX" sz="3200" b="1" dirty="0"/>
              <a:t>Enlaces</a:t>
            </a:r>
            <a:endParaRPr lang="es-CO" sz="3200" b="1" dirty="0"/>
          </a:p>
        </p:txBody>
      </p:sp>
      <p:cxnSp>
        <p:nvCxnSpPr>
          <p:cNvPr id="19" name="Conector recto de flecha 18">
            <a:extLst>
              <a:ext uri="{FF2B5EF4-FFF2-40B4-BE49-F238E27FC236}">
                <a16:creationId xmlns:a16="http://schemas.microsoft.com/office/drawing/2014/main" id="{FD76E024-5852-4C3A-A3C5-F5EB8D44CFC7}"/>
              </a:ext>
            </a:extLst>
          </p:cNvPr>
          <p:cNvCxnSpPr>
            <a:cxnSpLocks/>
          </p:cNvCxnSpPr>
          <p:nvPr/>
        </p:nvCxnSpPr>
        <p:spPr>
          <a:xfrm>
            <a:off x="1723673" y="2458125"/>
            <a:ext cx="2017644" cy="1083365"/>
          </a:xfrm>
          <a:prstGeom prst="straightConnector1">
            <a:avLst/>
          </a:prstGeom>
          <a:ln w="666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E2D3825E-E4A8-40DA-9179-2757857D9E4C}"/>
              </a:ext>
            </a:extLst>
          </p:cNvPr>
          <p:cNvCxnSpPr>
            <a:cxnSpLocks/>
          </p:cNvCxnSpPr>
          <p:nvPr/>
        </p:nvCxnSpPr>
        <p:spPr>
          <a:xfrm flipH="1">
            <a:off x="8918961" y="1709738"/>
            <a:ext cx="801093" cy="537057"/>
          </a:xfrm>
          <a:prstGeom prst="straightConnector1">
            <a:avLst/>
          </a:prstGeom>
          <a:ln w="666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9" name="Título 1">
            <a:extLst>
              <a:ext uri="{FF2B5EF4-FFF2-40B4-BE49-F238E27FC236}">
                <a16:creationId xmlns:a16="http://schemas.microsoft.com/office/drawing/2014/main" id="{1A4FCCE3-BC7E-C37F-3AE0-2B0EA9604BB1}"/>
              </a:ext>
            </a:extLst>
          </p:cNvPr>
          <p:cNvSpPr>
            <a:spLocks noGrp="1"/>
          </p:cNvSpPr>
          <p:nvPr>
            <p:ph type="title"/>
          </p:nvPr>
        </p:nvSpPr>
        <p:spPr>
          <a:xfrm>
            <a:off x="699245" y="5300750"/>
            <a:ext cx="5024405" cy="834888"/>
          </a:xfrm>
        </p:spPr>
        <p:txBody>
          <a:bodyPr>
            <a:noAutofit/>
          </a:bodyPr>
          <a:lstStyle/>
          <a:p>
            <a:r>
              <a:rPr lang="es-MX" sz="4800" b="1" dirty="0"/>
              <a:t>¿Qué es una red?</a:t>
            </a:r>
            <a:endParaRPr lang="es-CO" sz="4800" b="1" dirty="0"/>
          </a:p>
        </p:txBody>
      </p:sp>
      <p:sp>
        <p:nvSpPr>
          <p:cNvPr id="10" name="CuadroTexto 9">
            <a:extLst>
              <a:ext uri="{FF2B5EF4-FFF2-40B4-BE49-F238E27FC236}">
                <a16:creationId xmlns:a16="http://schemas.microsoft.com/office/drawing/2014/main" id="{12F84488-156B-B292-3A43-5029CDC46044}"/>
              </a:ext>
            </a:extLst>
          </p:cNvPr>
          <p:cNvSpPr txBox="1"/>
          <p:nvPr/>
        </p:nvSpPr>
        <p:spPr>
          <a:xfrm>
            <a:off x="3487204" y="5908141"/>
            <a:ext cx="1780430" cy="461665"/>
          </a:xfrm>
          <a:prstGeom prst="rect">
            <a:avLst/>
          </a:prstGeom>
          <a:noFill/>
        </p:spPr>
        <p:txBody>
          <a:bodyPr wrap="square">
            <a:spAutoFit/>
          </a:bodyPr>
          <a:lstStyle/>
          <a:p>
            <a:r>
              <a:rPr lang="es-MX" sz="2400" b="1" dirty="0"/>
              <a:t>(Network)</a:t>
            </a:r>
            <a:endParaRPr lang="es-CO" sz="2400" dirty="0"/>
          </a:p>
        </p:txBody>
      </p:sp>
    </p:spTree>
    <p:extLst>
      <p:ext uri="{BB962C8B-B14F-4D97-AF65-F5344CB8AC3E}">
        <p14:creationId xmlns:p14="http://schemas.microsoft.com/office/powerpoint/2010/main" val="1621972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12A54C11-250C-4349-91A8-051F191C9D37}"/>
              </a:ext>
            </a:extLst>
          </p:cNvPr>
          <p:cNvSpPr txBox="1"/>
          <p:nvPr/>
        </p:nvSpPr>
        <p:spPr>
          <a:xfrm>
            <a:off x="4579101" y="5918957"/>
            <a:ext cx="6621172" cy="707886"/>
          </a:xfrm>
          <a:prstGeom prst="rect">
            <a:avLst/>
          </a:prstGeom>
          <a:noFill/>
        </p:spPr>
        <p:txBody>
          <a:bodyPr wrap="none" rtlCol="0">
            <a:spAutoFit/>
          </a:bodyPr>
          <a:lstStyle/>
          <a:p>
            <a:r>
              <a:rPr lang="es-MX" sz="4000" dirty="0">
                <a:hlinkClick r:id="rId2"/>
              </a:rPr>
              <a:t>Enlace al Modelo con atributos</a:t>
            </a:r>
            <a:endParaRPr lang="es-CO" sz="4000" dirty="0"/>
          </a:p>
        </p:txBody>
      </p:sp>
      <p:sp>
        <p:nvSpPr>
          <p:cNvPr id="2" name="Título 1">
            <a:extLst>
              <a:ext uri="{FF2B5EF4-FFF2-40B4-BE49-F238E27FC236}">
                <a16:creationId xmlns:a16="http://schemas.microsoft.com/office/drawing/2014/main" id="{B5242357-C6EF-4798-AF8E-0D70BCD61FF0}"/>
              </a:ext>
            </a:extLst>
          </p:cNvPr>
          <p:cNvSpPr>
            <a:spLocks noGrp="1"/>
          </p:cNvSpPr>
          <p:nvPr>
            <p:ph type="title"/>
          </p:nvPr>
        </p:nvSpPr>
        <p:spPr>
          <a:xfrm>
            <a:off x="261103" y="8183"/>
            <a:ext cx="5553544" cy="990284"/>
          </a:xfrm>
        </p:spPr>
        <p:txBody>
          <a:bodyPr>
            <a:normAutofit/>
          </a:bodyPr>
          <a:lstStyle/>
          <a:p>
            <a:pPr algn="ctr"/>
            <a:r>
              <a:rPr lang="es-MX" b="1" dirty="0">
                <a:latin typeface="+mn-lt"/>
              </a:rPr>
              <a:t>Ciencia de datos</a:t>
            </a:r>
            <a:endParaRPr lang="es-CO" b="1" dirty="0">
              <a:latin typeface="+mn-lt"/>
            </a:endParaRPr>
          </a:p>
        </p:txBody>
      </p:sp>
      <p:pic>
        <p:nvPicPr>
          <p:cNvPr id="7" name="Imagen 6">
            <a:extLst>
              <a:ext uri="{FF2B5EF4-FFF2-40B4-BE49-F238E27FC236}">
                <a16:creationId xmlns:a16="http://schemas.microsoft.com/office/drawing/2014/main" id="{A57960BC-09F2-4938-9750-1B31163207D7}"/>
              </a:ext>
            </a:extLst>
          </p:cNvPr>
          <p:cNvPicPr>
            <a:picLocks noChangeAspect="1"/>
          </p:cNvPicPr>
          <p:nvPr/>
        </p:nvPicPr>
        <p:blipFill>
          <a:blip r:embed="rId3"/>
          <a:stretch>
            <a:fillRect/>
          </a:stretch>
        </p:blipFill>
        <p:spPr>
          <a:xfrm>
            <a:off x="170951" y="932539"/>
            <a:ext cx="2897617" cy="5806554"/>
          </a:xfrm>
          <a:prstGeom prst="rect">
            <a:avLst/>
          </a:prstGeom>
        </p:spPr>
      </p:pic>
      <p:pic>
        <p:nvPicPr>
          <p:cNvPr id="4" name="Imagen 3">
            <a:extLst>
              <a:ext uri="{FF2B5EF4-FFF2-40B4-BE49-F238E27FC236}">
                <a16:creationId xmlns:a16="http://schemas.microsoft.com/office/drawing/2014/main" id="{0CDB6227-2896-4F22-B12C-94E865B221CF}"/>
              </a:ext>
            </a:extLst>
          </p:cNvPr>
          <p:cNvPicPr>
            <a:picLocks noChangeAspect="1"/>
          </p:cNvPicPr>
          <p:nvPr/>
        </p:nvPicPr>
        <p:blipFill>
          <a:blip r:embed="rId4"/>
          <a:stretch>
            <a:fillRect/>
          </a:stretch>
        </p:blipFill>
        <p:spPr>
          <a:xfrm>
            <a:off x="3900945" y="2834640"/>
            <a:ext cx="3016863" cy="2853119"/>
          </a:xfrm>
          <a:prstGeom prst="rect">
            <a:avLst/>
          </a:prstGeom>
        </p:spPr>
      </p:pic>
      <p:pic>
        <p:nvPicPr>
          <p:cNvPr id="6" name="Imagen 5">
            <a:extLst>
              <a:ext uri="{FF2B5EF4-FFF2-40B4-BE49-F238E27FC236}">
                <a16:creationId xmlns:a16="http://schemas.microsoft.com/office/drawing/2014/main" id="{89CE5176-391E-44E9-9D04-9437EED19B1A}"/>
              </a:ext>
            </a:extLst>
          </p:cNvPr>
          <p:cNvPicPr>
            <a:picLocks noChangeAspect="1"/>
          </p:cNvPicPr>
          <p:nvPr/>
        </p:nvPicPr>
        <p:blipFill>
          <a:blip r:embed="rId5"/>
          <a:stretch>
            <a:fillRect/>
          </a:stretch>
        </p:blipFill>
        <p:spPr>
          <a:xfrm>
            <a:off x="8670362" y="2834639"/>
            <a:ext cx="3351440" cy="2853120"/>
          </a:xfrm>
          <a:prstGeom prst="rect">
            <a:avLst/>
          </a:prstGeom>
        </p:spPr>
      </p:pic>
      <p:cxnSp>
        <p:nvCxnSpPr>
          <p:cNvPr id="9" name="Conector recto de flecha 8">
            <a:extLst>
              <a:ext uri="{FF2B5EF4-FFF2-40B4-BE49-F238E27FC236}">
                <a16:creationId xmlns:a16="http://schemas.microsoft.com/office/drawing/2014/main" id="{06FCC4D9-7E84-4028-846D-D8267D72EC97}"/>
              </a:ext>
            </a:extLst>
          </p:cNvPr>
          <p:cNvCxnSpPr>
            <a:cxnSpLocks/>
          </p:cNvCxnSpPr>
          <p:nvPr/>
        </p:nvCxnSpPr>
        <p:spPr>
          <a:xfrm>
            <a:off x="7232462" y="4149090"/>
            <a:ext cx="1314450" cy="0"/>
          </a:xfrm>
          <a:prstGeom prst="straightConnector1">
            <a:avLst/>
          </a:prstGeom>
          <a:ln w="190500">
            <a:tailEnd type="triangle"/>
          </a:ln>
        </p:spPr>
        <p:style>
          <a:lnRef idx="1">
            <a:schemeClr val="accent1"/>
          </a:lnRef>
          <a:fillRef idx="0">
            <a:schemeClr val="accent1"/>
          </a:fillRef>
          <a:effectRef idx="0">
            <a:schemeClr val="accent1"/>
          </a:effectRef>
          <a:fontRef idx="minor">
            <a:schemeClr val="tx1"/>
          </a:fontRef>
        </p:style>
      </p:cxnSp>
      <p:sp>
        <p:nvSpPr>
          <p:cNvPr id="12" name="Título 1">
            <a:extLst>
              <a:ext uri="{FF2B5EF4-FFF2-40B4-BE49-F238E27FC236}">
                <a16:creationId xmlns:a16="http://schemas.microsoft.com/office/drawing/2014/main" id="{8A5EBB29-DE3C-41DF-A9F5-71E8FC3A65C8}"/>
              </a:ext>
            </a:extLst>
          </p:cNvPr>
          <p:cNvSpPr txBox="1">
            <a:spLocks/>
          </p:cNvSpPr>
          <p:nvPr/>
        </p:nvSpPr>
        <p:spPr>
          <a:xfrm>
            <a:off x="6581199" y="946526"/>
            <a:ext cx="5393394" cy="99028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ctr"/>
            <a:r>
              <a:rPr lang="es-MX" dirty="0">
                <a:latin typeface="+mn-lt"/>
              </a:rPr>
              <a:t>Ciencia de redes</a:t>
            </a:r>
            <a:endParaRPr lang="es-CO" dirty="0">
              <a:latin typeface="+mn-lt"/>
            </a:endParaRPr>
          </a:p>
        </p:txBody>
      </p:sp>
      <p:pic>
        <p:nvPicPr>
          <p:cNvPr id="19" name="Imagen 18">
            <a:extLst>
              <a:ext uri="{FF2B5EF4-FFF2-40B4-BE49-F238E27FC236}">
                <a16:creationId xmlns:a16="http://schemas.microsoft.com/office/drawing/2014/main" id="{4C4F6E09-8746-41C8-929E-57D815658A29}"/>
              </a:ext>
            </a:extLst>
          </p:cNvPr>
          <p:cNvPicPr>
            <a:picLocks noChangeAspect="1"/>
          </p:cNvPicPr>
          <p:nvPr/>
        </p:nvPicPr>
        <p:blipFill>
          <a:blip r:embed="rId6"/>
          <a:stretch>
            <a:fillRect/>
          </a:stretch>
        </p:blipFill>
        <p:spPr>
          <a:xfrm>
            <a:off x="3626468" y="977077"/>
            <a:ext cx="952633" cy="1181265"/>
          </a:xfrm>
          <a:prstGeom prst="rect">
            <a:avLst/>
          </a:prstGeom>
        </p:spPr>
      </p:pic>
      <p:pic>
        <p:nvPicPr>
          <p:cNvPr id="20" name="Imagen 19">
            <a:extLst>
              <a:ext uri="{FF2B5EF4-FFF2-40B4-BE49-F238E27FC236}">
                <a16:creationId xmlns:a16="http://schemas.microsoft.com/office/drawing/2014/main" id="{883C9C7E-CDFE-452C-A16E-09312DC69E6B}"/>
              </a:ext>
            </a:extLst>
          </p:cNvPr>
          <p:cNvPicPr>
            <a:picLocks noChangeAspect="1"/>
          </p:cNvPicPr>
          <p:nvPr/>
        </p:nvPicPr>
        <p:blipFill>
          <a:blip r:embed="rId7"/>
          <a:stretch>
            <a:fillRect/>
          </a:stretch>
        </p:blipFill>
        <p:spPr>
          <a:xfrm>
            <a:off x="4801065" y="998467"/>
            <a:ext cx="809738" cy="1209844"/>
          </a:xfrm>
          <a:prstGeom prst="rect">
            <a:avLst/>
          </a:prstGeom>
        </p:spPr>
      </p:pic>
      <p:cxnSp>
        <p:nvCxnSpPr>
          <p:cNvPr id="21" name="Conector recto de flecha 20">
            <a:extLst>
              <a:ext uri="{FF2B5EF4-FFF2-40B4-BE49-F238E27FC236}">
                <a16:creationId xmlns:a16="http://schemas.microsoft.com/office/drawing/2014/main" id="{3BF5A54A-BE01-4863-A6A4-3D6E5F7E5372}"/>
              </a:ext>
            </a:extLst>
          </p:cNvPr>
          <p:cNvCxnSpPr>
            <a:cxnSpLocks/>
          </p:cNvCxnSpPr>
          <p:nvPr/>
        </p:nvCxnSpPr>
        <p:spPr>
          <a:xfrm flipH="1" flipV="1">
            <a:off x="5518219" y="1635939"/>
            <a:ext cx="4551611" cy="152218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F6E14B9D-B5A5-458A-BAAA-53D8AA2D6815}"/>
              </a:ext>
            </a:extLst>
          </p:cNvPr>
          <p:cNvCxnSpPr>
            <a:cxnSpLocks/>
          </p:cNvCxnSpPr>
          <p:nvPr/>
        </p:nvCxnSpPr>
        <p:spPr>
          <a:xfrm flipH="1">
            <a:off x="3037875" y="1853427"/>
            <a:ext cx="588593" cy="73353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7144555"/>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16349" y="-138039"/>
            <a:ext cx="8064230" cy="808599"/>
          </a:xfrm>
        </p:spPr>
        <p:txBody>
          <a:bodyPr/>
          <a:lstStyle/>
          <a:p>
            <a:pPr algn="ctr"/>
            <a:r>
              <a:rPr lang="es-CO" dirty="0"/>
              <a:t>Red club de Karate</a:t>
            </a:r>
          </a:p>
        </p:txBody>
      </p:sp>
      <p:sp>
        <p:nvSpPr>
          <p:cNvPr id="3" name="Marcador de contenido 2"/>
          <p:cNvSpPr>
            <a:spLocks noGrp="1"/>
          </p:cNvSpPr>
          <p:nvPr>
            <p:ph idx="1"/>
          </p:nvPr>
        </p:nvSpPr>
        <p:spPr>
          <a:xfrm>
            <a:off x="138107" y="1109562"/>
            <a:ext cx="5404967" cy="5748437"/>
          </a:xfrm>
        </p:spPr>
        <p:txBody>
          <a:bodyPr>
            <a:normAutofit/>
          </a:bodyPr>
          <a:lstStyle/>
          <a:p>
            <a:r>
              <a:rPr lang="en-US" sz="3600" dirty="0"/>
              <a:t>34 </a:t>
            </a:r>
            <a:r>
              <a:rPr lang="en-US" sz="3600" dirty="0" err="1"/>
              <a:t>miembros</a:t>
            </a:r>
            <a:r>
              <a:rPr lang="en-US" sz="3600" dirty="0"/>
              <a:t> de un club de karate </a:t>
            </a:r>
            <a:r>
              <a:rPr lang="en-US" sz="3600" dirty="0" err="1"/>
              <a:t>universitario</a:t>
            </a:r>
            <a:r>
              <a:rPr lang="en-US" sz="3600" dirty="0"/>
              <a:t> , enlaces </a:t>
            </a:r>
            <a:r>
              <a:rPr lang="en-US" sz="3600" dirty="0" err="1"/>
              <a:t>contactos</a:t>
            </a:r>
            <a:r>
              <a:rPr lang="en-US" sz="3600" dirty="0"/>
              <a:t> </a:t>
            </a:r>
            <a:r>
              <a:rPr lang="en-US" sz="3600" dirty="0" err="1"/>
              <a:t>externos</a:t>
            </a:r>
            <a:r>
              <a:rPr lang="en-US" sz="3600" dirty="0"/>
              <a:t>  a la Universidad.</a:t>
            </a:r>
          </a:p>
          <a:p>
            <a:endParaRPr lang="en-US" sz="3600" dirty="0"/>
          </a:p>
          <a:p>
            <a:r>
              <a:rPr lang="en-US" sz="3600" dirty="0"/>
              <a:t>Durante el </a:t>
            </a:r>
            <a:r>
              <a:rPr lang="en-US" sz="3600" dirty="0" err="1"/>
              <a:t>estudio</a:t>
            </a:r>
            <a:r>
              <a:rPr lang="en-US" sz="3600" dirty="0"/>
              <a:t> </a:t>
            </a:r>
            <a:r>
              <a:rPr lang="en-US" sz="3600" dirty="0" err="1"/>
              <a:t>hubo</a:t>
            </a:r>
            <a:r>
              <a:rPr lang="en-US" sz="3600" dirty="0"/>
              <a:t> un conflict entre el </a:t>
            </a:r>
            <a:r>
              <a:rPr lang="en-US" sz="3600" dirty="0" err="1"/>
              <a:t>dueño</a:t>
            </a:r>
            <a:r>
              <a:rPr lang="en-US" sz="3600" dirty="0"/>
              <a:t> (John A.) y el </a:t>
            </a:r>
            <a:r>
              <a:rPr lang="en-US" sz="3600" dirty="0" err="1"/>
              <a:t>entrenador</a:t>
            </a:r>
            <a:r>
              <a:rPr lang="en-US" sz="3600" dirty="0"/>
              <a:t> (Mr. Hi) y el club se </a:t>
            </a:r>
            <a:r>
              <a:rPr lang="en-US" sz="3600" dirty="0" err="1"/>
              <a:t>partió</a:t>
            </a:r>
            <a:r>
              <a:rPr lang="en-US" sz="3600" dirty="0"/>
              <a:t> </a:t>
            </a:r>
            <a:r>
              <a:rPr lang="en-US" sz="3600" dirty="0" err="1"/>
              <a:t>en</a:t>
            </a:r>
            <a:r>
              <a:rPr lang="en-US" sz="3600" dirty="0"/>
              <a:t> dos.</a:t>
            </a:r>
          </a:p>
          <a:p>
            <a:pPr marL="0" indent="0">
              <a:buNone/>
            </a:pPr>
            <a:endParaRPr lang="en-US" dirty="0"/>
          </a:p>
        </p:txBody>
      </p:sp>
      <p:pic>
        <p:nvPicPr>
          <p:cNvPr id="3074" name="Picture 2" descr="The original visualization of Zachary's Karate Club.">
            <a:extLst>
              <a:ext uri="{FF2B5EF4-FFF2-40B4-BE49-F238E27FC236}">
                <a16:creationId xmlns:a16="http://schemas.microsoft.com/office/drawing/2014/main" id="{2C11812A-BF73-413E-8D2A-FC0F4E7224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2962" y="0"/>
            <a:ext cx="3650931" cy="3957088"/>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8A9662DE-B49F-4570-813C-0507AE1372D9}"/>
              </a:ext>
            </a:extLst>
          </p:cNvPr>
          <p:cNvPicPr>
            <a:picLocks noChangeAspect="1"/>
          </p:cNvPicPr>
          <p:nvPr/>
        </p:nvPicPr>
        <p:blipFill>
          <a:blip r:embed="rId3"/>
          <a:stretch>
            <a:fillRect/>
          </a:stretch>
        </p:blipFill>
        <p:spPr>
          <a:xfrm>
            <a:off x="6648928" y="4025148"/>
            <a:ext cx="3650931" cy="2832852"/>
          </a:xfrm>
          <a:prstGeom prst="rect">
            <a:avLst/>
          </a:prstGeom>
        </p:spPr>
      </p:pic>
    </p:spTree>
    <p:extLst>
      <p:ext uri="{BB962C8B-B14F-4D97-AF65-F5344CB8AC3E}">
        <p14:creationId xmlns:p14="http://schemas.microsoft.com/office/powerpoint/2010/main" val="30932587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8789" y="9812"/>
            <a:ext cx="10515600" cy="904683"/>
          </a:xfrm>
        </p:spPr>
        <p:txBody>
          <a:bodyPr/>
          <a:lstStyle/>
          <a:p>
            <a:pPr algn="ctr"/>
            <a:r>
              <a:rPr lang="es-CO" dirty="0" err="1"/>
              <a:t>Zachary’s</a:t>
            </a:r>
            <a:r>
              <a:rPr lang="es-CO" dirty="0"/>
              <a:t> Karate Club</a:t>
            </a:r>
          </a:p>
        </p:txBody>
      </p:sp>
      <p:sp>
        <p:nvSpPr>
          <p:cNvPr id="3" name="Marcador de contenido 2"/>
          <p:cNvSpPr>
            <a:spLocks noGrp="1"/>
          </p:cNvSpPr>
          <p:nvPr>
            <p:ph idx="1"/>
          </p:nvPr>
        </p:nvSpPr>
        <p:spPr>
          <a:xfrm>
            <a:off x="838200" y="1108812"/>
            <a:ext cx="10515600" cy="3828726"/>
          </a:xfrm>
        </p:spPr>
        <p:txBody>
          <a:bodyPr/>
          <a:lstStyle/>
          <a:p>
            <a:r>
              <a:rPr lang="en-US" dirty="0" err="1"/>
              <a:t>Basdo</a:t>
            </a:r>
            <a:r>
              <a:rPr lang="en-US" dirty="0"/>
              <a:t> </a:t>
            </a:r>
            <a:r>
              <a:rPr lang="en-US" dirty="0" err="1"/>
              <a:t>en</a:t>
            </a:r>
            <a:r>
              <a:rPr lang="en-US" dirty="0"/>
              <a:t> </a:t>
            </a:r>
            <a:r>
              <a:rPr lang="en-US" dirty="0" err="1"/>
              <a:t>datos</a:t>
            </a:r>
            <a:r>
              <a:rPr lang="en-US" dirty="0"/>
              <a:t> </a:t>
            </a:r>
            <a:r>
              <a:rPr lang="en-US" dirty="0" err="1"/>
              <a:t>recolectados</a:t>
            </a:r>
            <a:r>
              <a:rPr lang="en-US" dirty="0"/>
              <a:t> </a:t>
            </a:r>
            <a:r>
              <a:rPr lang="en-US" dirty="0" err="1"/>
              <a:t>en</a:t>
            </a:r>
            <a:r>
              <a:rPr lang="en-US" dirty="0"/>
              <a:t> </a:t>
            </a:r>
            <a:r>
              <a:rPr lang="en-US" dirty="0" err="1"/>
              <a:t>su</a:t>
            </a:r>
            <a:r>
              <a:rPr lang="en-US" dirty="0"/>
              <a:t> </a:t>
            </a:r>
            <a:r>
              <a:rPr lang="en-US" dirty="0" err="1"/>
              <a:t>tesis</a:t>
            </a:r>
            <a:r>
              <a:rPr lang="en-US" dirty="0"/>
              <a:t> Zachary </a:t>
            </a:r>
            <a:r>
              <a:rPr lang="en-US" dirty="0" err="1"/>
              <a:t>pudo</a:t>
            </a:r>
            <a:r>
              <a:rPr lang="en-US" dirty="0"/>
              <a:t> </a:t>
            </a:r>
            <a:r>
              <a:rPr lang="en-US" dirty="0" err="1"/>
              <a:t>predecir</a:t>
            </a:r>
            <a:r>
              <a:rPr lang="en-US" dirty="0"/>
              <a:t> </a:t>
            </a:r>
            <a:r>
              <a:rPr lang="en-US" dirty="0" err="1"/>
              <a:t>como</a:t>
            </a:r>
            <a:r>
              <a:rPr lang="en-US" dirty="0"/>
              <a:t> se </a:t>
            </a:r>
            <a:r>
              <a:rPr lang="en-US" dirty="0" err="1"/>
              <a:t>partío</a:t>
            </a:r>
            <a:r>
              <a:rPr lang="en-US" dirty="0"/>
              <a:t> el club (</a:t>
            </a:r>
            <a:r>
              <a:rPr lang="en-US" dirty="0" err="1"/>
              <a:t>excepto</a:t>
            </a:r>
            <a:r>
              <a:rPr lang="en-US" dirty="0"/>
              <a:t> por una persona).</a:t>
            </a:r>
            <a:endParaRPr lang="es-CO" dirty="0"/>
          </a:p>
          <a:p>
            <a:endParaRPr lang="es-CO" dirty="0"/>
          </a:p>
        </p:txBody>
      </p:sp>
      <p:pic>
        <p:nvPicPr>
          <p:cNvPr id="4" name="Imagen 3">
            <a:extLst>
              <a:ext uri="{FF2B5EF4-FFF2-40B4-BE49-F238E27FC236}">
                <a16:creationId xmlns:a16="http://schemas.microsoft.com/office/drawing/2014/main" id="{3AAF83BE-504D-453D-A7D4-E20500E263F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07370" y="2355254"/>
            <a:ext cx="3561315" cy="2955257"/>
          </a:xfrm>
          <a:prstGeom prst="rect">
            <a:avLst/>
          </a:prstGeom>
        </p:spPr>
      </p:pic>
      <p:pic>
        <p:nvPicPr>
          <p:cNvPr id="5" name="Imagen 4"/>
          <p:cNvPicPr>
            <a:picLocks noChangeAspect="1"/>
          </p:cNvPicPr>
          <p:nvPr/>
        </p:nvPicPr>
        <p:blipFill>
          <a:blip r:embed="rId3"/>
          <a:stretch>
            <a:fillRect/>
          </a:stretch>
        </p:blipFill>
        <p:spPr>
          <a:xfrm>
            <a:off x="1051352" y="2448132"/>
            <a:ext cx="4855237" cy="2826791"/>
          </a:xfrm>
          <a:prstGeom prst="rect">
            <a:avLst/>
          </a:prstGeom>
        </p:spPr>
      </p:pic>
      <p:pic>
        <p:nvPicPr>
          <p:cNvPr id="6" name="Imagen 5"/>
          <p:cNvPicPr>
            <a:picLocks noChangeAspect="1"/>
          </p:cNvPicPr>
          <p:nvPr/>
        </p:nvPicPr>
        <p:blipFill>
          <a:blip r:embed="rId4"/>
          <a:stretch>
            <a:fillRect/>
          </a:stretch>
        </p:blipFill>
        <p:spPr>
          <a:xfrm>
            <a:off x="267924" y="5592381"/>
            <a:ext cx="6839446" cy="400050"/>
          </a:xfrm>
          <a:prstGeom prst="rect">
            <a:avLst/>
          </a:prstGeom>
        </p:spPr>
      </p:pic>
      <p:sp>
        <p:nvSpPr>
          <p:cNvPr id="7" name="CuadroTexto 6"/>
          <p:cNvSpPr txBox="1"/>
          <p:nvPr/>
        </p:nvSpPr>
        <p:spPr>
          <a:xfrm>
            <a:off x="7950924" y="5469240"/>
            <a:ext cx="3973151" cy="646331"/>
          </a:xfrm>
          <a:prstGeom prst="rect">
            <a:avLst/>
          </a:prstGeom>
          <a:noFill/>
        </p:spPr>
        <p:txBody>
          <a:bodyPr wrap="square" rtlCol="0">
            <a:spAutoFit/>
          </a:bodyPr>
          <a:lstStyle/>
          <a:p>
            <a:r>
              <a:rPr lang="es-CO" sz="3600" dirty="0">
                <a:hlinkClick r:id="rId5"/>
              </a:rPr>
              <a:t>Enlace al Modelo</a:t>
            </a:r>
            <a:endParaRPr lang="es-CO" sz="3600" dirty="0"/>
          </a:p>
        </p:txBody>
      </p:sp>
    </p:spTree>
    <p:extLst>
      <p:ext uri="{BB962C8B-B14F-4D97-AF65-F5344CB8AC3E}">
        <p14:creationId xmlns:p14="http://schemas.microsoft.com/office/powerpoint/2010/main" val="30043019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EBB1A6-2058-4611-A211-C5B4A846D558}"/>
              </a:ext>
            </a:extLst>
          </p:cNvPr>
          <p:cNvSpPr>
            <a:spLocks noGrp="1"/>
          </p:cNvSpPr>
          <p:nvPr>
            <p:ph type="title"/>
          </p:nvPr>
        </p:nvSpPr>
        <p:spPr>
          <a:xfrm>
            <a:off x="690664" y="224670"/>
            <a:ext cx="10515600" cy="675238"/>
          </a:xfrm>
        </p:spPr>
        <p:txBody>
          <a:bodyPr>
            <a:normAutofit fontScale="90000"/>
          </a:bodyPr>
          <a:lstStyle/>
          <a:p>
            <a:pPr algn="ctr"/>
            <a:r>
              <a:rPr lang="es-MX" dirty="0"/>
              <a:t>Una Huelga (1997)</a:t>
            </a:r>
            <a:endParaRPr lang="es-CO" dirty="0"/>
          </a:p>
        </p:txBody>
      </p:sp>
      <p:pic>
        <p:nvPicPr>
          <p:cNvPr id="6" name="Imagen 5"/>
          <p:cNvPicPr>
            <a:picLocks noChangeAspect="1"/>
          </p:cNvPicPr>
          <p:nvPr/>
        </p:nvPicPr>
        <p:blipFill>
          <a:blip r:embed="rId2"/>
          <a:stretch>
            <a:fillRect/>
          </a:stretch>
        </p:blipFill>
        <p:spPr>
          <a:xfrm>
            <a:off x="5948464" y="1151107"/>
            <a:ext cx="5617028" cy="2026694"/>
          </a:xfrm>
          <a:prstGeom prst="rect">
            <a:avLst/>
          </a:prstGeom>
        </p:spPr>
      </p:pic>
      <p:sp>
        <p:nvSpPr>
          <p:cNvPr id="4" name="Rectangle 1">
            <a:extLst>
              <a:ext uri="{FF2B5EF4-FFF2-40B4-BE49-F238E27FC236}">
                <a16:creationId xmlns:a16="http://schemas.microsoft.com/office/drawing/2014/main" id="{44D13A68-4D24-499B-956E-B3B2D287F2DD}"/>
              </a:ext>
            </a:extLst>
          </p:cNvPr>
          <p:cNvSpPr>
            <a:spLocks noGrp="1" noChangeArrowheads="1"/>
          </p:cNvSpPr>
          <p:nvPr>
            <p:ph idx="1"/>
          </p:nvPr>
        </p:nvSpPr>
        <p:spPr bwMode="auto">
          <a:xfrm>
            <a:off x="171450" y="1282496"/>
            <a:ext cx="5436553" cy="5566278"/>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7457" rIns="0" bIns="-17457" numCol="1" anchor="ctr" anchorCtr="0" compatLnSpc="1">
            <a:prstTxWarp prst="textNoShape">
              <a:avLst/>
            </a:prstTxWarp>
            <a:spAutoFit/>
          </a:bodyPr>
          <a:lstStyle/>
          <a:p>
            <a:pPr eaLnBrk="0" fontAlgn="base" hangingPunct="0">
              <a:lnSpc>
                <a:spcPct val="100000"/>
              </a:lnSpc>
              <a:spcBef>
                <a:spcPct val="0"/>
              </a:spcBef>
              <a:spcAft>
                <a:spcPct val="0"/>
              </a:spcAft>
              <a:buClrTx/>
            </a:pPr>
            <a:r>
              <a:rPr kumimoji="0" lang="es-ES" altLang="es-CO" b="0" i="0" u="none" strike="noStrike" cap="none" normalizeH="0" baseline="0" dirty="0">
                <a:ln>
                  <a:noFill/>
                </a:ln>
                <a:solidFill>
                  <a:srgbClr val="1F1F1F"/>
                </a:solidFill>
                <a:effectLst/>
                <a:latin typeface="inherit"/>
              </a:rPr>
              <a:t>En Una pequeña empresa procesadora de madera (23 empleados) se propuso un nuevo paquete de beneficios, lo cual llevó a una </a:t>
            </a:r>
            <a:r>
              <a:rPr kumimoji="0" lang="es-ES" altLang="es-CO" b="0" i="0" u="none" strike="noStrike" cap="none" normalizeH="0" baseline="0" dirty="0">
                <a:ln>
                  <a:noFill/>
                </a:ln>
                <a:solidFill>
                  <a:srgbClr val="0070C0"/>
                </a:solidFill>
                <a:effectLst/>
                <a:latin typeface="inherit"/>
              </a:rPr>
              <a:t>huelga</a:t>
            </a:r>
          </a:p>
          <a:p>
            <a:pPr eaLnBrk="0" fontAlgn="base" hangingPunct="0">
              <a:lnSpc>
                <a:spcPct val="100000"/>
              </a:lnSpc>
              <a:spcBef>
                <a:spcPct val="0"/>
              </a:spcBef>
              <a:spcAft>
                <a:spcPct val="0"/>
              </a:spcAft>
              <a:buClrTx/>
            </a:pPr>
            <a:r>
              <a:rPr lang="es-ES" altLang="es-CO" dirty="0">
                <a:solidFill>
                  <a:srgbClr val="1F1F1F"/>
                </a:solidFill>
                <a:latin typeface="inherit"/>
              </a:rPr>
              <a:t>La dirección designó inicialmente a dos empleados mediadores pero esta fracasó</a:t>
            </a:r>
          </a:p>
          <a:p>
            <a:pPr eaLnBrk="0" fontAlgn="base" hangingPunct="0">
              <a:lnSpc>
                <a:spcPct val="100000"/>
              </a:lnSpc>
              <a:spcBef>
                <a:spcPct val="0"/>
              </a:spcBef>
              <a:spcAft>
                <a:spcPct val="0"/>
              </a:spcAft>
              <a:buClrTx/>
            </a:pPr>
            <a:r>
              <a:rPr kumimoji="0" lang="es-ES" altLang="es-CO" b="0" i="0" u="none" strike="noStrike" cap="none" normalizeH="0" baseline="0" dirty="0">
                <a:ln>
                  <a:noFill/>
                </a:ln>
                <a:solidFill>
                  <a:srgbClr val="1F1F1F"/>
                </a:solidFill>
                <a:effectLst/>
                <a:latin typeface="inherit"/>
              </a:rPr>
              <a:t>Decidieron analizar la </a:t>
            </a:r>
            <a:r>
              <a:rPr kumimoji="0" lang="es-ES" altLang="es-CO" b="0" i="0" u="none" strike="noStrike" cap="none" normalizeH="0" baseline="0" dirty="0">
                <a:ln>
                  <a:noFill/>
                </a:ln>
                <a:solidFill>
                  <a:srgbClr val="0070C0"/>
                </a:solidFill>
                <a:effectLst/>
                <a:latin typeface="inherit"/>
              </a:rPr>
              <a:t>red informal de comunicación </a:t>
            </a:r>
            <a:r>
              <a:rPr kumimoji="0" lang="es-ES" altLang="es-CO" b="0" i="0" u="none" strike="noStrike" cap="none" normalizeH="0" baseline="0" dirty="0">
                <a:ln>
                  <a:noFill/>
                </a:ln>
                <a:solidFill>
                  <a:srgbClr val="1F1F1F"/>
                </a:solidFill>
                <a:effectLst/>
                <a:latin typeface="inherit"/>
              </a:rPr>
              <a:t>entre sus empleados y la huelga terminó, luego de asignar dos nuevos mediadores</a:t>
            </a:r>
            <a:endParaRPr kumimoji="0" lang="es-ES" altLang="es-CO" b="0" i="0" u="none" strike="noStrike" cap="none" normalizeH="0" baseline="0" dirty="0">
              <a:ln>
                <a:noFill/>
              </a:ln>
              <a:solidFill>
                <a:schemeClr val="tx1"/>
              </a:solidFill>
              <a:effectLst/>
              <a:latin typeface="Arial" panose="020B0604020202020204" pitchFamily="34" charset="0"/>
            </a:endParaRPr>
          </a:p>
        </p:txBody>
      </p:sp>
      <p:pic>
        <p:nvPicPr>
          <p:cNvPr id="4099" name="Picture 3" descr="Finaliza huelga minera en Perú tras acuerdo entre Ministerio de Trabajo y  la Federación | IndustriALL">
            <a:extLst>
              <a:ext uri="{FF2B5EF4-FFF2-40B4-BE49-F238E27FC236}">
                <a16:creationId xmlns:a16="http://schemas.microsoft.com/office/drawing/2014/main" id="{6763B4E3-3D8C-4F41-8849-5FCE5BD83D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6694" y="3429000"/>
            <a:ext cx="4540567" cy="302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9257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F35E3B01-C693-6636-E979-4DD1E3FB5E83}"/>
              </a:ext>
            </a:extLst>
          </p:cNvPr>
          <p:cNvSpPr/>
          <p:nvPr/>
        </p:nvSpPr>
        <p:spPr>
          <a:xfrm>
            <a:off x="-213792" y="1097400"/>
            <a:ext cx="12192000" cy="3328194"/>
          </a:xfrm>
          <a:prstGeom prst="rect">
            <a:avLst/>
          </a:prstGeom>
          <a:solidFill>
            <a:srgbClr val="F8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CuadroTexto 5">
            <a:extLst>
              <a:ext uri="{FF2B5EF4-FFF2-40B4-BE49-F238E27FC236}">
                <a16:creationId xmlns:a16="http://schemas.microsoft.com/office/drawing/2014/main" id="{D747E48A-94C3-4C58-BB99-AD93F9F778AB}"/>
              </a:ext>
            </a:extLst>
          </p:cNvPr>
          <p:cNvSpPr txBox="1"/>
          <p:nvPr/>
        </p:nvSpPr>
        <p:spPr>
          <a:xfrm>
            <a:off x="0" y="3019469"/>
            <a:ext cx="4076757" cy="707886"/>
          </a:xfrm>
          <a:prstGeom prst="rect">
            <a:avLst/>
          </a:prstGeom>
          <a:noFill/>
        </p:spPr>
        <p:txBody>
          <a:bodyPr wrap="none" rtlCol="0">
            <a:spAutoFit/>
          </a:bodyPr>
          <a:lstStyle/>
          <a:p>
            <a:r>
              <a:rPr lang="es-MX" sz="4000" b="1" dirty="0">
                <a:hlinkClick r:id="rId2"/>
              </a:rPr>
              <a:t>Enlace  al Modelo</a:t>
            </a:r>
            <a:endParaRPr lang="es-CO" sz="4000" b="1" dirty="0"/>
          </a:p>
        </p:txBody>
      </p:sp>
      <p:sp>
        <p:nvSpPr>
          <p:cNvPr id="3" name="CuadroTexto 2">
            <a:extLst>
              <a:ext uri="{FF2B5EF4-FFF2-40B4-BE49-F238E27FC236}">
                <a16:creationId xmlns:a16="http://schemas.microsoft.com/office/drawing/2014/main" id="{9FF10675-CCA9-4EE0-9DBA-CD7A5EBF5C14}"/>
              </a:ext>
            </a:extLst>
          </p:cNvPr>
          <p:cNvSpPr txBox="1"/>
          <p:nvPr/>
        </p:nvSpPr>
        <p:spPr>
          <a:xfrm>
            <a:off x="463727" y="1783539"/>
            <a:ext cx="4867927" cy="707886"/>
          </a:xfrm>
          <a:prstGeom prst="rect">
            <a:avLst/>
          </a:prstGeom>
          <a:noFill/>
        </p:spPr>
        <p:txBody>
          <a:bodyPr wrap="square" rtlCol="0">
            <a:spAutoFit/>
          </a:bodyPr>
          <a:lstStyle/>
          <a:p>
            <a:pPr algn="just"/>
            <a:r>
              <a:rPr lang="en-US" sz="4000" dirty="0"/>
              <a:t> </a:t>
            </a:r>
            <a:endParaRPr lang="es-CO" sz="4000" dirty="0"/>
          </a:p>
        </p:txBody>
      </p:sp>
      <p:sp>
        <p:nvSpPr>
          <p:cNvPr id="12" name="Título 1">
            <a:extLst>
              <a:ext uri="{FF2B5EF4-FFF2-40B4-BE49-F238E27FC236}">
                <a16:creationId xmlns:a16="http://schemas.microsoft.com/office/drawing/2014/main" id="{F18922B2-AF6F-93E0-9488-FDD1815568B0}"/>
              </a:ext>
            </a:extLst>
          </p:cNvPr>
          <p:cNvSpPr txBox="1">
            <a:spLocks/>
          </p:cNvSpPr>
          <p:nvPr/>
        </p:nvSpPr>
        <p:spPr>
          <a:xfrm>
            <a:off x="4766537" y="569356"/>
            <a:ext cx="2950013" cy="680086"/>
          </a:xfrm>
          <a:prstGeom prst="rect">
            <a:avLst/>
          </a:prstGeom>
        </p:spPr>
        <p:txBody>
          <a:bodyPr vert="horz" lIns="91440" tIns="45720" rIns="91440" bIns="45720" rtlCol="0" anchor="b">
            <a:normAutofit fontScale="85000" lnSpcReduction="20000"/>
          </a:bodyPr>
          <a:lstStyle>
            <a:lvl1pPr algn="l" defTabSz="914400" rtl="0" eaLnBrk="1" latinLnBrk="0" hangingPunct="1">
              <a:lnSpc>
                <a:spcPct val="90000"/>
              </a:lnSpc>
              <a:spcBef>
                <a:spcPct val="0"/>
              </a:spcBef>
              <a:buNone/>
              <a:defRPr sz="6000" b="1" kern="1200">
                <a:solidFill>
                  <a:schemeClr val="tx1"/>
                </a:solidFill>
                <a:latin typeface="+mj-lt"/>
                <a:ea typeface="+mj-ea"/>
                <a:cs typeface="+mj-cs"/>
              </a:defRPr>
            </a:lvl1pPr>
          </a:lstStyle>
          <a:p>
            <a:r>
              <a:rPr lang="es-MX" dirty="0">
                <a:latin typeface="+mn-lt"/>
              </a:rPr>
              <a:t>Strike</a:t>
            </a:r>
            <a:endParaRPr lang="es-CO" dirty="0">
              <a:latin typeface="+mn-lt"/>
            </a:endParaRPr>
          </a:p>
        </p:txBody>
      </p:sp>
      <p:pic>
        <p:nvPicPr>
          <p:cNvPr id="2" name="Imagen 1">
            <a:extLst>
              <a:ext uri="{FF2B5EF4-FFF2-40B4-BE49-F238E27FC236}">
                <a16:creationId xmlns:a16="http://schemas.microsoft.com/office/drawing/2014/main" id="{A7AA6225-4E78-488A-B3E7-D658EC60CDB4}"/>
              </a:ext>
            </a:extLst>
          </p:cNvPr>
          <p:cNvPicPr>
            <a:picLocks noChangeAspect="1"/>
          </p:cNvPicPr>
          <p:nvPr/>
        </p:nvPicPr>
        <p:blipFill>
          <a:blip r:embed="rId3"/>
          <a:stretch>
            <a:fillRect/>
          </a:stretch>
        </p:blipFill>
        <p:spPr>
          <a:xfrm>
            <a:off x="4143983" y="1790784"/>
            <a:ext cx="7327780" cy="4539332"/>
          </a:xfrm>
          <a:prstGeom prst="rect">
            <a:avLst/>
          </a:prstGeom>
        </p:spPr>
      </p:pic>
    </p:spTree>
    <p:extLst>
      <p:ext uri="{BB962C8B-B14F-4D97-AF65-F5344CB8AC3E}">
        <p14:creationId xmlns:p14="http://schemas.microsoft.com/office/powerpoint/2010/main" val="2169310407"/>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7B230E36-30FE-6FE5-E5F2-F133D6002C8E}"/>
              </a:ext>
            </a:extLst>
          </p:cNvPr>
          <p:cNvSpPr txBox="1">
            <a:spLocks/>
          </p:cNvSpPr>
          <p:nvPr/>
        </p:nvSpPr>
        <p:spPr>
          <a:xfrm>
            <a:off x="3616960" y="2699762"/>
            <a:ext cx="7894320" cy="931862"/>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6000" b="1" kern="1200">
                <a:solidFill>
                  <a:schemeClr val="tx1"/>
                </a:solidFill>
                <a:latin typeface="+mj-lt"/>
                <a:ea typeface="+mj-ea"/>
                <a:cs typeface="+mj-cs"/>
              </a:defRPr>
            </a:lvl1pPr>
          </a:lstStyle>
          <a:p>
            <a:r>
              <a:rPr lang="es-MX" dirty="0"/>
              <a:t>Comunidades</a:t>
            </a:r>
            <a:endParaRPr lang="es-CO" dirty="0"/>
          </a:p>
        </p:txBody>
      </p:sp>
      <p:sp>
        <p:nvSpPr>
          <p:cNvPr id="7" name="CuadroTexto 6">
            <a:extLst>
              <a:ext uri="{FF2B5EF4-FFF2-40B4-BE49-F238E27FC236}">
                <a16:creationId xmlns:a16="http://schemas.microsoft.com/office/drawing/2014/main" id="{F9580D05-CDA2-1012-31EC-F89026A7494F}"/>
              </a:ext>
            </a:extLst>
          </p:cNvPr>
          <p:cNvSpPr txBox="1"/>
          <p:nvPr/>
        </p:nvSpPr>
        <p:spPr>
          <a:xfrm>
            <a:off x="1605280" y="1842254"/>
            <a:ext cx="2011680" cy="2646878"/>
          </a:xfrm>
          <a:prstGeom prst="rect">
            <a:avLst/>
          </a:prstGeom>
          <a:noFill/>
        </p:spPr>
        <p:txBody>
          <a:bodyPr wrap="square">
            <a:spAutoFit/>
          </a:bodyPr>
          <a:lstStyle/>
          <a:p>
            <a:r>
              <a:rPr lang="es-MX" sz="16600" b="1" dirty="0">
                <a:solidFill>
                  <a:srgbClr val="C00000"/>
                </a:solidFill>
              </a:rPr>
              <a:t>3. </a:t>
            </a:r>
            <a:endParaRPr lang="es-CO" sz="16600" b="1" dirty="0">
              <a:solidFill>
                <a:srgbClr val="C00000"/>
              </a:solidFill>
            </a:endParaRPr>
          </a:p>
        </p:txBody>
      </p:sp>
    </p:spTree>
    <p:extLst>
      <p:ext uri="{BB962C8B-B14F-4D97-AF65-F5344CB8AC3E}">
        <p14:creationId xmlns:p14="http://schemas.microsoft.com/office/powerpoint/2010/main" val="874350795"/>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40707"/>
            <a:ext cx="10515600" cy="1325563"/>
          </a:xfrm>
        </p:spPr>
        <p:txBody>
          <a:bodyPr/>
          <a:lstStyle/>
          <a:p>
            <a:pPr algn="ctr"/>
            <a:r>
              <a:rPr lang="es-CO" dirty="0"/>
              <a:t>Una Red Política</a:t>
            </a:r>
          </a:p>
        </p:txBody>
      </p:sp>
      <p:sp>
        <p:nvSpPr>
          <p:cNvPr id="3" name="Marcador de contenido 2"/>
          <p:cNvSpPr>
            <a:spLocks noGrp="1"/>
          </p:cNvSpPr>
          <p:nvPr>
            <p:ph idx="1"/>
          </p:nvPr>
        </p:nvSpPr>
        <p:spPr>
          <a:xfrm>
            <a:off x="511411" y="4805463"/>
            <a:ext cx="3889139" cy="612843"/>
          </a:xfrm>
        </p:spPr>
        <p:txBody>
          <a:bodyPr>
            <a:normAutofit/>
          </a:bodyPr>
          <a:lstStyle/>
          <a:p>
            <a:pPr marL="0" indent="0">
              <a:buNone/>
            </a:pPr>
            <a:r>
              <a:rPr lang="es-CO" dirty="0">
                <a:hlinkClick r:id="rId2"/>
              </a:rPr>
              <a:t>Enlace a Modelo </a:t>
            </a:r>
            <a:r>
              <a:rPr lang="es-CO" dirty="0" err="1">
                <a:hlinkClick r:id="rId2"/>
              </a:rPr>
              <a:t>Gephi</a:t>
            </a:r>
            <a:r>
              <a:rPr lang="es-CO" dirty="0">
                <a:hlinkClick r:id="rId2"/>
              </a:rPr>
              <a:t> </a:t>
            </a:r>
            <a:endParaRPr lang="es-CO" dirty="0"/>
          </a:p>
        </p:txBody>
      </p:sp>
      <p:pic>
        <p:nvPicPr>
          <p:cNvPr id="4" name="Imagen 3"/>
          <p:cNvPicPr>
            <a:picLocks noChangeAspect="1"/>
          </p:cNvPicPr>
          <p:nvPr/>
        </p:nvPicPr>
        <p:blipFill>
          <a:blip r:embed="rId3"/>
          <a:stretch>
            <a:fillRect/>
          </a:stretch>
        </p:blipFill>
        <p:spPr>
          <a:xfrm>
            <a:off x="98695" y="1254868"/>
            <a:ext cx="2809875" cy="2828925"/>
          </a:xfrm>
          <a:prstGeom prst="rect">
            <a:avLst/>
          </a:prstGeom>
        </p:spPr>
      </p:pic>
      <p:sp>
        <p:nvSpPr>
          <p:cNvPr id="5" name="CuadroTexto 4"/>
          <p:cNvSpPr txBox="1"/>
          <p:nvPr/>
        </p:nvSpPr>
        <p:spPr>
          <a:xfrm>
            <a:off x="2908570" y="2108371"/>
            <a:ext cx="2831224" cy="707886"/>
          </a:xfrm>
          <a:prstGeom prst="rect">
            <a:avLst/>
          </a:prstGeom>
          <a:noFill/>
        </p:spPr>
        <p:txBody>
          <a:bodyPr wrap="none" rtlCol="0">
            <a:spAutoFit/>
          </a:bodyPr>
          <a:lstStyle/>
          <a:p>
            <a:r>
              <a:rPr lang="es-CO" sz="4000" dirty="0"/>
              <a:t>Lada </a:t>
            </a:r>
            <a:r>
              <a:rPr lang="es-CO" sz="4000" dirty="0" err="1"/>
              <a:t>Adamic</a:t>
            </a:r>
            <a:endParaRPr lang="es-CO" sz="4000" dirty="0"/>
          </a:p>
        </p:txBody>
      </p:sp>
      <p:pic>
        <p:nvPicPr>
          <p:cNvPr id="6" name="Imagen 5"/>
          <p:cNvPicPr>
            <a:picLocks noChangeAspect="1"/>
          </p:cNvPicPr>
          <p:nvPr/>
        </p:nvPicPr>
        <p:blipFill>
          <a:blip r:embed="rId4"/>
          <a:stretch>
            <a:fillRect/>
          </a:stretch>
        </p:blipFill>
        <p:spPr>
          <a:xfrm>
            <a:off x="6096000" y="1714579"/>
            <a:ext cx="5121511" cy="3608337"/>
          </a:xfrm>
          <a:prstGeom prst="rect">
            <a:avLst/>
          </a:prstGeom>
        </p:spPr>
      </p:pic>
      <p:sp>
        <p:nvSpPr>
          <p:cNvPr id="8" name="Rectángulo 7"/>
          <p:cNvSpPr/>
          <p:nvPr/>
        </p:nvSpPr>
        <p:spPr>
          <a:xfrm>
            <a:off x="274453" y="4219068"/>
            <a:ext cx="4274119" cy="369332"/>
          </a:xfrm>
          <a:prstGeom prst="rect">
            <a:avLst/>
          </a:prstGeom>
        </p:spPr>
        <p:txBody>
          <a:bodyPr wrap="none">
            <a:spAutoFit/>
          </a:bodyPr>
          <a:lstStyle/>
          <a:p>
            <a:r>
              <a:rPr lang="es-CO" b="1" dirty="0" err="1"/>
              <a:t>Computational</a:t>
            </a:r>
            <a:r>
              <a:rPr lang="es-CO" b="1" dirty="0"/>
              <a:t> Social </a:t>
            </a:r>
            <a:r>
              <a:rPr lang="es-CO" b="1" dirty="0" err="1"/>
              <a:t>Scientist</a:t>
            </a:r>
            <a:r>
              <a:rPr lang="es-CO" b="1" dirty="0"/>
              <a:t> at Facebook</a:t>
            </a:r>
          </a:p>
        </p:txBody>
      </p:sp>
      <p:sp>
        <p:nvSpPr>
          <p:cNvPr id="9" name="CuadroTexto 8"/>
          <p:cNvSpPr txBox="1"/>
          <p:nvPr/>
        </p:nvSpPr>
        <p:spPr>
          <a:xfrm>
            <a:off x="5214026" y="5671226"/>
            <a:ext cx="3056606" cy="369332"/>
          </a:xfrm>
          <a:prstGeom prst="rect">
            <a:avLst/>
          </a:prstGeom>
          <a:noFill/>
        </p:spPr>
        <p:txBody>
          <a:bodyPr wrap="none" rtlCol="0">
            <a:spAutoFit/>
          </a:bodyPr>
          <a:lstStyle/>
          <a:p>
            <a:r>
              <a:rPr lang="es-CO" dirty="0">
                <a:hlinkClick r:id="rId5"/>
              </a:rPr>
              <a:t>Video Network </a:t>
            </a:r>
            <a:r>
              <a:rPr lang="es-CO" dirty="0" err="1">
                <a:hlinkClick r:id="rId5"/>
              </a:rPr>
              <a:t>Analysis</a:t>
            </a:r>
            <a:r>
              <a:rPr lang="es-CO" dirty="0">
                <a:hlinkClick r:id="rId5"/>
              </a:rPr>
              <a:t> (1:12) </a:t>
            </a:r>
            <a:endParaRPr lang="es-CO" dirty="0"/>
          </a:p>
        </p:txBody>
      </p:sp>
    </p:spTree>
    <p:extLst>
      <p:ext uri="{BB962C8B-B14F-4D97-AF65-F5344CB8AC3E}">
        <p14:creationId xmlns:p14="http://schemas.microsoft.com/office/powerpoint/2010/main" val="15749392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46760" y="42515"/>
            <a:ext cx="10515600" cy="1325563"/>
          </a:xfrm>
        </p:spPr>
        <p:txBody>
          <a:bodyPr/>
          <a:lstStyle/>
          <a:p>
            <a:pPr algn="ctr"/>
            <a:r>
              <a:rPr lang="es-CO" dirty="0" err="1"/>
              <a:t>Celegans</a:t>
            </a:r>
            <a:endParaRPr lang="es-CO" dirty="0"/>
          </a:p>
        </p:txBody>
      </p:sp>
      <p:sp>
        <p:nvSpPr>
          <p:cNvPr id="3" name="Marcador de contenido 2"/>
          <p:cNvSpPr>
            <a:spLocks noGrp="1"/>
          </p:cNvSpPr>
          <p:nvPr>
            <p:ph idx="1"/>
          </p:nvPr>
        </p:nvSpPr>
        <p:spPr>
          <a:xfrm>
            <a:off x="1" y="1520721"/>
            <a:ext cx="6130834" cy="5211549"/>
          </a:xfrm>
        </p:spPr>
        <p:txBody>
          <a:bodyPr>
            <a:normAutofit fontScale="92500" lnSpcReduction="10000"/>
          </a:bodyPr>
          <a:lstStyle/>
          <a:p>
            <a:r>
              <a:rPr lang="es-CO" altLang="es-CO" i="1" dirty="0" err="1">
                <a:latin typeface="Arial" panose="020B0604020202020204" pitchFamily="34" charset="0"/>
              </a:rPr>
              <a:t>Caenorhabditis</a:t>
            </a:r>
            <a:r>
              <a:rPr lang="es-CO" altLang="es-CO" i="1" dirty="0">
                <a:latin typeface="Arial" panose="020B0604020202020204" pitchFamily="34" charset="0"/>
              </a:rPr>
              <a:t> </a:t>
            </a:r>
            <a:r>
              <a:rPr lang="es-CO" altLang="es-CO" i="1" dirty="0" err="1">
                <a:latin typeface="Arial" panose="020B0604020202020204" pitchFamily="34" charset="0"/>
              </a:rPr>
              <a:t>elegans</a:t>
            </a:r>
            <a:r>
              <a:rPr lang="es-CO" altLang="es-CO" dirty="0">
                <a:latin typeface="Arial" panose="020B0604020202020204" pitchFamily="34" charset="0"/>
              </a:rPr>
              <a:t>, a menudo abreviado como </a:t>
            </a:r>
            <a:r>
              <a:rPr lang="es-CO" altLang="es-CO" i="1" dirty="0">
                <a:latin typeface="Arial" panose="020B0604020202020204" pitchFamily="34" charset="0"/>
              </a:rPr>
              <a:t>C. </a:t>
            </a:r>
            <a:r>
              <a:rPr lang="es-CO" altLang="es-CO" i="1" dirty="0" err="1">
                <a:latin typeface="Arial" panose="020B0604020202020204" pitchFamily="34" charset="0"/>
              </a:rPr>
              <a:t>elegans</a:t>
            </a:r>
            <a:r>
              <a:rPr lang="es-CO" altLang="es-CO" dirty="0">
                <a:latin typeface="Arial" panose="020B0604020202020204" pitchFamily="34" charset="0"/>
              </a:rPr>
              <a:t>, es una especie de nematodo transparente, comúnmente conocido como gusano redondo.</a:t>
            </a:r>
          </a:p>
          <a:p>
            <a:br>
              <a:rPr lang="es-CO" altLang="es-CO" dirty="0">
                <a:latin typeface="Arial" panose="020B0604020202020204" pitchFamily="34" charset="0"/>
              </a:rPr>
            </a:br>
            <a:r>
              <a:rPr lang="es-CO" altLang="es-CO" i="1" dirty="0">
                <a:latin typeface="Arial" panose="020B0604020202020204" pitchFamily="34" charset="0"/>
              </a:rPr>
              <a:t>C. </a:t>
            </a:r>
            <a:r>
              <a:rPr lang="es-CO" altLang="es-CO" i="1" dirty="0" err="1">
                <a:latin typeface="Arial" panose="020B0604020202020204" pitchFamily="34" charset="0"/>
              </a:rPr>
              <a:t>elegans</a:t>
            </a:r>
            <a:r>
              <a:rPr lang="es-CO" altLang="es-CO" dirty="0">
                <a:latin typeface="Arial" panose="020B0604020202020204" pitchFamily="34" charset="0"/>
              </a:rPr>
              <a:t> es ampliamente estudiado en biología y neurociencia debido a su anatomía simple y bien comprendida.</a:t>
            </a:r>
          </a:p>
          <a:p>
            <a:br>
              <a:rPr lang="es-CO" altLang="es-CO" dirty="0">
                <a:latin typeface="Arial" panose="020B0604020202020204" pitchFamily="34" charset="0"/>
              </a:rPr>
            </a:br>
            <a:r>
              <a:rPr lang="es-CO" altLang="es-CO" dirty="0">
                <a:latin typeface="Arial" panose="020B0604020202020204" pitchFamily="34" charset="0"/>
              </a:rPr>
              <a:t>Su sistema nervioso relativamente simple lo convierte en un modelo excelente para estudiar los principios básicos de la función neuronal y el comportamiento.</a:t>
            </a:r>
          </a:p>
          <a:p>
            <a:endParaRPr lang="es-CO" dirty="0"/>
          </a:p>
        </p:txBody>
      </p:sp>
      <p:pic>
        <p:nvPicPr>
          <p:cNvPr id="2050" name="Picture 2" descr="An adult C. elegans hermaphrodite. The diagram shows the key anatomical...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4674" y="1847050"/>
            <a:ext cx="5693681" cy="2411441"/>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6862535" y="5122650"/>
            <a:ext cx="4717958" cy="646331"/>
          </a:xfrm>
          <a:prstGeom prst="rect">
            <a:avLst/>
          </a:prstGeom>
          <a:noFill/>
        </p:spPr>
        <p:txBody>
          <a:bodyPr wrap="none" rtlCol="0">
            <a:spAutoFit/>
          </a:bodyPr>
          <a:lstStyle/>
          <a:p>
            <a:r>
              <a:rPr lang="es-CO" sz="3600" dirty="0">
                <a:hlinkClick r:id="rId3"/>
              </a:rPr>
              <a:t>Enlace a Modelo </a:t>
            </a:r>
            <a:r>
              <a:rPr lang="es-CO" sz="3600" dirty="0" err="1">
                <a:hlinkClick r:id="rId3"/>
              </a:rPr>
              <a:t>Gephi</a:t>
            </a:r>
            <a:r>
              <a:rPr lang="es-CO" sz="3600" dirty="0">
                <a:hlinkClick r:id="rId3"/>
              </a:rPr>
              <a:t> </a:t>
            </a:r>
            <a:endParaRPr lang="es-CO" sz="3600" dirty="0"/>
          </a:p>
        </p:txBody>
      </p:sp>
    </p:spTree>
    <p:extLst>
      <p:ext uri="{BB962C8B-B14F-4D97-AF65-F5344CB8AC3E}">
        <p14:creationId xmlns:p14="http://schemas.microsoft.com/office/powerpoint/2010/main" val="5973776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46760" y="42515"/>
            <a:ext cx="10515600" cy="1325563"/>
          </a:xfrm>
        </p:spPr>
        <p:txBody>
          <a:bodyPr/>
          <a:lstStyle/>
          <a:p>
            <a:pPr algn="ctr"/>
            <a:r>
              <a:rPr lang="es-CO" dirty="0"/>
              <a:t>Modelos Adicionales</a:t>
            </a:r>
          </a:p>
        </p:txBody>
      </p:sp>
      <p:sp>
        <p:nvSpPr>
          <p:cNvPr id="4" name="CuadroTexto 3"/>
          <p:cNvSpPr txBox="1"/>
          <p:nvPr/>
        </p:nvSpPr>
        <p:spPr>
          <a:xfrm>
            <a:off x="240107" y="1150758"/>
            <a:ext cx="6720686" cy="646331"/>
          </a:xfrm>
          <a:prstGeom prst="rect">
            <a:avLst/>
          </a:prstGeom>
          <a:noFill/>
        </p:spPr>
        <p:txBody>
          <a:bodyPr wrap="none" rtlCol="0">
            <a:spAutoFit/>
          </a:bodyPr>
          <a:lstStyle/>
          <a:p>
            <a:r>
              <a:rPr lang="es-CO" sz="3600" dirty="0">
                <a:hlinkClick r:id="rId2"/>
              </a:rPr>
              <a:t>Enlace a Modelo </a:t>
            </a:r>
            <a:r>
              <a:rPr lang="es-CO" sz="3600" dirty="0" err="1">
                <a:hlinkClick r:id="rId2"/>
              </a:rPr>
              <a:t>Game</a:t>
            </a:r>
            <a:r>
              <a:rPr lang="es-CO" sz="3600" dirty="0">
                <a:hlinkClick r:id="rId2"/>
              </a:rPr>
              <a:t> </a:t>
            </a:r>
            <a:r>
              <a:rPr lang="es-CO" sz="3600" dirty="0" err="1">
                <a:hlinkClick r:id="rId2"/>
              </a:rPr>
              <a:t>of</a:t>
            </a:r>
            <a:r>
              <a:rPr lang="es-CO" sz="3600" dirty="0">
                <a:hlinkClick r:id="rId2"/>
              </a:rPr>
              <a:t> </a:t>
            </a:r>
            <a:r>
              <a:rPr lang="es-CO" sz="3600" dirty="0" err="1">
                <a:hlinkClick r:id="rId2"/>
              </a:rPr>
              <a:t>Thrones</a:t>
            </a:r>
            <a:r>
              <a:rPr lang="es-CO" sz="3600" dirty="0">
                <a:hlinkClick r:id="rId2"/>
              </a:rPr>
              <a:t> </a:t>
            </a:r>
            <a:endParaRPr lang="es-CO" sz="3600" dirty="0"/>
          </a:p>
        </p:txBody>
      </p:sp>
      <p:sp>
        <p:nvSpPr>
          <p:cNvPr id="7" name="CuadroTexto 6">
            <a:extLst>
              <a:ext uri="{FF2B5EF4-FFF2-40B4-BE49-F238E27FC236}">
                <a16:creationId xmlns:a16="http://schemas.microsoft.com/office/drawing/2014/main" id="{F78EF457-EC38-47BA-8FB9-611089ADA4B8}"/>
              </a:ext>
            </a:extLst>
          </p:cNvPr>
          <p:cNvSpPr txBox="1"/>
          <p:nvPr/>
        </p:nvSpPr>
        <p:spPr>
          <a:xfrm>
            <a:off x="240107" y="1987833"/>
            <a:ext cx="3842719" cy="707886"/>
          </a:xfrm>
          <a:prstGeom prst="rect">
            <a:avLst/>
          </a:prstGeom>
          <a:noFill/>
        </p:spPr>
        <p:txBody>
          <a:bodyPr wrap="none" rtlCol="0">
            <a:spAutoFit/>
          </a:bodyPr>
          <a:lstStyle/>
          <a:p>
            <a:r>
              <a:rPr lang="es-MX" sz="4000" dirty="0">
                <a:hlinkClick r:id="rId3"/>
              </a:rPr>
              <a:t>Enlace a </a:t>
            </a:r>
            <a:r>
              <a:rPr lang="es-MX" sz="4000" dirty="0" err="1">
                <a:hlinkClick r:id="rId3"/>
              </a:rPr>
              <a:t>Dolphins</a:t>
            </a:r>
            <a:endParaRPr lang="es-CO" sz="4000" dirty="0"/>
          </a:p>
        </p:txBody>
      </p:sp>
      <p:sp>
        <p:nvSpPr>
          <p:cNvPr id="3" name="CuadroTexto 2">
            <a:extLst>
              <a:ext uri="{FF2B5EF4-FFF2-40B4-BE49-F238E27FC236}">
                <a16:creationId xmlns:a16="http://schemas.microsoft.com/office/drawing/2014/main" id="{42BA3BAF-3615-4804-A88C-20E562DCE3AF}"/>
              </a:ext>
            </a:extLst>
          </p:cNvPr>
          <p:cNvSpPr txBox="1"/>
          <p:nvPr/>
        </p:nvSpPr>
        <p:spPr>
          <a:xfrm>
            <a:off x="240107" y="2852344"/>
            <a:ext cx="4271169" cy="707886"/>
          </a:xfrm>
          <a:prstGeom prst="rect">
            <a:avLst/>
          </a:prstGeom>
          <a:noFill/>
        </p:spPr>
        <p:txBody>
          <a:bodyPr wrap="none" rtlCol="0">
            <a:spAutoFit/>
          </a:bodyPr>
          <a:lstStyle/>
          <a:p>
            <a:r>
              <a:rPr lang="es-MX" sz="4000" dirty="0">
                <a:hlinkClick r:id="rId4"/>
              </a:rPr>
              <a:t>Enlace a </a:t>
            </a:r>
            <a:r>
              <a:rPr lang="es-MX" sz="4000" dirty="0" err="1">
                <a:hlinkClick r:id="rId4"/>
              </a:rPr>
              <a:t>netScience</a:t>
            </a:r>
            <a:endParaRPr lang="es-CO" sz="4000" dirty="0"/>
          </a:p>
        </p:txBody>
      </p:sp>
      <p:sp>
        <p:nvSpPr>
          <p:cNvPr id="5" name="CuadroTexto 4">
            <a:extLst>
              <a:ext uri="{FF2B5EF4-FFF2-40B4-BE49-F238E27FC236}">
                <a16:creationId xmlns:a16="http://schemas.microsoft.com/office/drawing/2014/main" id="{08DD6E5C-0309-4ACA-9929-C0743E6AD779}"/>
              </a:ext>
            </a:extLst>
          </p:cNvPr>
          <p:cNvSpPr txBox="1"/>
          <p:nvPr/>
        </p:nvSpPr>
        <p:spPr>
          <a:xfrm>
            <a:off x="240107" y="3716855"/>
            <a:ext cx="5358646" cy="707886"/>
          </a:xfrm>
          <a:prstGeom prst="rect">
            <a:avLst/>
          </a:prstGeom>
          <a:noFill/>
        </p:spPr>
        <p:txBody>
          <a:bodyPr wrap="none" rtlCol="0">
            <a:spAutoFit/>
          </a:bodyPr>
          <a:lstStyle/>
          <a:p>
            <a:r>
              <a:rPr lang="es-MX" sz="4000" dirty="0">
                <a:hlinkClick r:id="rId5"/>
              </a:rPr>
              <a:t>Enlace a </a:t>
            </a:r>
            <a:r>
              <a:rPr lang="es-MX" sz="4000" dirty="0" err="1">
                <a:hlinkClick r:id="rId5"/>
              </a:rPr>
              <a:t>Flavors</a:t>
            </a:r>
            <a:r>
              <a:rPr lang="es-MX" sz="4000" dirty="0">
                <a:hlinkClick r:id="rId5"/>
              </a:rPr>
              <a:t> </a:t>
            </a:r>
            <a:r>
              <a:rPr lang="es-MX" sz="4000" dirty="0" err="1">
                <a:hlinkClick r:id="rId5"/>
              </a:rPr>
              <a:t>Barabasi</a:t>
            </a:r>
            <a:endParaRPr lang="es-CO" sz="4000" dirty="0"/>
          </a:p>
        </p:txBody>
      </p:sp>
      <p:sp>
        <p:nvSpPr>
          <p:cNvPr id="6" name="CuadroTexto 5">
            <a:extLst>
              <a:ext uri="{FF2B5EF4-FFF2-40B4-BE49-F238E27FC236}">
                <a16:creationId xmlns:a16="http://schemas.microsoft.com/office/drawing/2014/main" id="{D82A221C-4C96-4972-AFAA-FD710802CC2B}"/>
              </a:ext>
            </a:extLst>
          </p:cNvPr>
          <p:cNvSpPr txBox="1"/>
          <p:nvPr/>
        </p:nvSpPr>
        <p:spPr>
          <a:xfrm>
            <a:off x="365760" y="4772110"/>
            <a:ext cx="4679230" cy="707886"/>
          </a:xfrm>
          <a:prstGeom prst="rect">
            <a:avLst/>
          </a:prstGeom>
          <a:noFill/>
        </p:spPr>
        <p:txBody>
          <a:bodyPr wrap="none" rtlCol="0">
            <a:spAutoFit/>
          </a:bodyPr>
          <a:lstStyle/>
          <a:p>
            <a:r>
              <a:rPr lang="es-CO" sz="4000" dirty="0">
                <a:hlinkClick r:id="rId6"/>
              </a:rPr>
              <a:t>Enlace a Cora </a:t>
            </a:r>
            <a:r>
              <a:rPr lang="es-CO" sz="4000" dirty="0" err="1">
                <a:hlinkClick r:id="rId6"/>
              </a:rPr>
              <a:t>Dataset</a:t>
            </a:r>
            <a:endParaRPr lang="es-CO" sz="4000" dirty="0"/>
          </a:p>
        </p:txBody>
      </p:sp>
      <p:sp>
        <p:nvSpPr>
          <p:cNvPr id="8" name="CuadroTexto 7">
            <a:extLst>
              <a:ext uri="{FF2B5EF4-FFF2-40B4-BE49-F238E27FC236}">
                <a16:creationId xmlns:a16="http://schemas.microsoft.com/office/drawing/2014/main" id="{8E2AEB98-1747-468E-94EC-3AC62529F52E}"/>
              </a:ext>
            </a:extLst>
          </p:cNvPr>
          <p:cNvSpPr txBox="1"/>
          <p:nvPr/>
        </p:nvSpPr>
        <p:spPr>
          <a:xfrm>
            <a:off x="320160" y="5827365"/>
            <a:ext cx="5198539" cy="707886"/>
          </a:xfrm>
          <a:prstGeom prst="rect">
            <a:avLst/>
          </a:prstGeom>
          <a:noFill/>
        </p:spPr>
        <p:txBody>
          <a:bodyPr wrap="none" rtlCol="0">
            <a:spAutoFit/>
          </a:bodyPr>
          <a:lstStyle/>
          <a:p>
            <a:r>
              <a:rPr lang="es-CO" sz="4000" dirty="0">
                <a:hlinkClick r:id="rId7"/>
              </a:rPr>
              <a:t>Enlace a </a:t>
            </a:r>
            <a:r>
              <a:rPr lang="es-CO" sz="4000" dirty="0" err="1">
                <a:hlinkClick r:id="rId7"/>
              </a:rPr>
              <a:t>Protein-Protein</a:t>
            </a:r>
            <a:endParaRPr lang="es-CO" sz="4000" dirty="0"/>
          </a:p>
        </p:txBody>
      </p:sp>
      <p:sp>
        <p:nvSpPr>
          <p:cNvPr id="9" name="CuadroTexto 8">
            <a:extLst>
              <a:ext uri="{FF2B5EF4-FFF2-40B4-BE49-F238E27FC236}">
                <a16:creationId xmlns:a16="http://schemas.microsoft.com/office/drawing/2014/main" id="{0D39AF89-8A2B-4E27-A245-F9F147A63270}"/>
              </a:ext>
            </a:extLst>
          </p:cNvPr>
          <p:cNvSpPr txBox="1"/>
          <p:nvPr/>
        </p:nvSpPr>
        <p:spPr>
          <a:xfrm>
            <a:off x="6644717" y="2734649"/>
            <a:ext cx="3910109" cy="707886"/>
          </a:xfrm>
          <a:prstGeom prst="rect">
            <a:avLst/>
          </a:prstGeom>
          <a:noFill/>
        </p:spPr>
        <p:txBody>
          <a:bodyPr wrap="none" rtlCol="0">
            <a:spAutoFit/>
          </a:bodyPr>
          <a:lstStyle/>
          <a:p>
            <a:r>
              <a:rPr lang="es-MX" sz="4000" dirty="0">
                <a:hlinkClick r:id="rId8"/>
              </a:rPr>
              <a:t>Enlace a </a:t>
            </a:r>
            <a:r>
              <a:rPr lang="es-MX" sz="4000" dirty="0" err="1">
                <a:hlinkClick r:id="rId8"/>
              </a:rPr>
              <a:t>polbooks</a:t>
            </a:r>
            <a:endParaRPr lang="es-CO" sz="4000" dirty="0"/>
          </a:p>
        </p:txBody>
      </p:sp>
    </p:spTree>
    <p:extLst>
      <p:ext uri="{BB962C8B-B14F-4D97-AF65-F5344CB8AC3E}">
        <p14:creationId xmlns:p14="http://schemas.microsoft.com/office/powerpoint/2010/main" val="20579156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7B230E36-30FE-6FE5-E5F2-F133D6002C8E}"/>
              </a:ext>
            </a:extLst>
          </p:cNvPr>
          <p:cNvSpPr txBox="1">
            <a:spLocks/>
          </p:cNvSpPr>
          <p:nvPr/>
        </p:nvSpPr>
        <p:spPr>
          <a:xfrm>
            <a:off x="3616960" y="2699762"/>
            <a:ext cx="7894320" cy="931862"/>
          </a:xfrm>
          <a:prstGeom prst="rect">
            <a:avLst/>
          </a:prstGeom>
        </p:spPr>
        <p:txBody>
          <a:bodyPr vert="horz" lIns="91440" tIns="45720" rIns="91440" bIns="45720" rtlCol="0" anchor="b">
            <a:normAutofit fontScale="90000"/>
          </a:bodyPr>
          <a:lstStyle>
            <a:lvl1pPr algn="l" defTabSz="914400" rtl="0" eaLnBrk="1" latinLnBrk="0" hangingPunct="1">
              <a:lnSpc>
                <a:spcPct val="90000"/>
              </a:lnSpc>
              <a:spcBef>
                <a:spcPct val="0"/>
              </a:spcBef>
              <a:buNone/>
              <a:defRPr sz="6000" b="1" kern="1200">
                <a:solidFill>
                  <a:schemeClr val="tx1"/>
                </a:solidFill>
                <a:latin typeface="+mj-lt"/>
                <a:ea typeface="+mj-ea"/>
                <a:cs typeface="+mj-cs"/>
              </a:defRPr>
            </a:lvl1pPr>
          </a:lstStyle>
          <a:p>
            <a:r>
              <a:rPr lang="es-MX" dirty="0"/>
              <a:t>Sistemas de Recomendación</a:t>
            </a:r>
            <a:endParaRPr lang="es-CO" dirty="0"/>
          </a:p>
        </p:txBody>
      </p:sp>
      <p:sp>
        <p:nvSpPr>
          <p:cNvPr id="7" name="CuadroTexto 6">
            <a:extLst>
              <a:ext uri="{FF2B5EF4-FFF2-40B4-BE49-F238E27FC236}">
                <a16:creationId xmlns:a16="http://schemas.microsoft.com/office/drawing/2014/main" id="{F9580D05-CDA2-1012-31EC-F89026A7494F}"/>
              </a:ext>
            </a:extLst>
          </p:cNvPr>
          <p:cNvSpPr txBox="1"/>
          <p:nvPr/>
        </p:nvSpPr>
        <p:spPr>
          <a:xfrm>
            <a:off x="1605280" y="1842254"/>
            <a:ext cx="2011680" cy="2646878"/>
          </a:xfrm>
          <a:prstGeom prst="rect">
            <a:avLst/>
          </a:prstGeom>
          <a:noFill/>
        </p:spPr>
        <p:txBody>
          <a:bodyPr wrap="square">
            <a:spAutoFit/>
          </a:bodyPr>
          <a:lstStyle/>
          <a:p>
            <a:r>
              <a:rPr lang="es-MX" sz="16600" b="1" dirty="0">
                <a:solidFill>
                  <a:srgbClr val="C00000"/>
                </a:solidFill>
              </a:rPr>
              <a:t>4. </a:t>
            </a:r>
            <a:endParaRPr lang="es-CO" sz="16600" b="1" dirty="0">
              <a:solidFill>
                <a:srgbClr val="C00000"/>
              </a:solidFill>
            </a:endParaRPr>
          </a:p>
        </p:txBody>
      </p:sp>
    </p:spTree>
    <p:extLst>
      <p:ext uri="{BB962C8B-B14F-4D97-AF65-F5344CB8AC3E}">
        <p14:creationId xmlns:p14="http://schemas.microsoft.com/office/powerpoint/2010/main" val="186917187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732B9E-C141-4093-9838-73282078206E}"/>
              </a:ext>
            </a:extLst>
          </p:cNvPr>
          <p:cNvSpPr>
            <a:spLocks noGrp="1"/>
          </p:cNvSpPr>
          <p:nvPr>
            <p:ph type="title"/>
          </p:nvPr>
        </p:nvSpPr>
        <p:spPr>
          <a:xfrm>
            <a:off x="2882253" y="2123511"/>
            <a:ext cx="7507617" cy="2368479"/>
          </a:xfrm>
        </p:spPr>
        <p:txBody>
          <a:bodyPr>
            <a:noAutofit/>
          </a:bodyPr>
          <a:lstStyle/>
          <a:p>
            <a:r>
              <a:rPr lang="es-MX" sz="9600" b="1" dirty="0"/>
              <a:t>Ejemplos de Redes</a:t>
            </a:r>
            <a:endParaRPr lang="es-CO" sz="9600" b="1" dirty="0"/>
          </a:p>
        </p:txBody>
      </p:sp>
    </p:spTree>
    <p:extLst>
      <p:ext uri="{BB962C8B-B14F-4D97-AF65-F5344CB8AC3E}">
        <p14:creationId xmlns:p14="http://schemas.microsoft.com/office/powerpoint/2010/main" val="40498942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40707"/>
            <a:ext cx="10515600" cy="1325563"/>
          </a:xfrm>
        </p:spPr>
        <p:txBody>
          <a:bodyPr/>
          <a:lstStyle/>
          <a:p>
            <a:pPr algn="ctr"/>
            <a:r>
              <a:rPr lang="es-CO" dirty="0"/>
              <a:t>Métodos</a:t>
            </a:r>
          </a:p>
        </p:txBody>
      </p:sp>
      <p:pic>
        <p:nvPicPr>
          <p:cNvPr id="15" name="Picture 2" descr="https://www.statdeveloper.com/wp-content/uploads/2020/03/sistema-de-recomendacion.png">
            <a:extLst>
              <a:ext uri="{FF2B5EF4-FFF2-40B4-BE49-F238E27FC236}">
                <a16:creationId xmlns:a16="http://schemas.microsoft.com/office/drawing/2014/main" id="{11E55CEE-73DF-4C78-8324-BDC6B54FF8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1" y="1599883"/>
            <a:ext cx="7068250" cy="3658233"/>
          </a:xfrm>
          <a:prstGeom prst="rect">
            <a:avLst/>
          </a:prstGeom>
          <a:noFill/>
          <a:extLst>
            <a:ext uri="{909E8E84-426E-40DD-AFC4-6F175D3DCCD1}">
              <a14:hiddenFill xmlns:a14="http://schemas.microsoft.com/office/drawing/2010/main">
                <a:solidFill>
                  <a:srgbClr val="FFFFFF"/>
                </a:solidFill>
              </a14:hiddenFill>
            </a:ext>
          </a:extLst>
        </p:spPr>
      </p:pic>
      <p:sp>
        <p:nvSpPr>
          <p:cNvPr id="16" name="AutoShape 4" descr="A visually stunning bipartite graph where one set of nodes represents books, and the other set represents people who have purchased these books. The graph has a clear, clean layout with lines connecting people to the books they bought. The books are represented as colorful, detailed icons or small book covers, and the people are represented by simple, stylized human figures. The background is light, allowing the colorful connections and nodes to stand out beautifully.">
            <a:extLst>
              <a:ext uri="{FF2B5EF4-FFF2-40B4-BE49-F238E27FC236}">
                <a16:creationId xmlns:a16="http://schemas.microsoft.com/office/drawing/2014/main" id="{45478064-EE9A-43FB-B3B6-065C27E8EA2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17" name="AutoShape 6" descr="A visually stunning bipartite graph where one set of nodes represents books, and the other set represents people who have purchased these books. The graph has a clear, clean layout with lines connecting people to the books they bought. The books are represented as colorful, detailed icons or small book covers, and the people are represented by simple, stylized human figures. The background is light, allowing the colorful connections and nodes to stand out beautifully.">
            <a:extLst>
              <a:ext uri="{FF2B5EF4-FFF2-40B4-BE49-F238E27FC236}">
                <a16:creationId xmlns:a16="http://schemas.microsoft.com/office/drawing/2014/main" id="{08E8E6D2-25CC-4EF9-B0F0-B23E1A23B5D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8" name="Imagen 17">
            <a:extLst>
              <a:ext uri="{FF2B5EF4-FFF2-40B4-BE49-F238E27FC236}">
                <a16:creationId xmlns:a16="http://schemas.microsoft.com/office/drawing/2014/main" id="{9BA2284C-9136-426F-8DDA-C65AC51F30A6}"/>
              </a:ext>
            </a:extLst>
          </p:cNvPr>
          <p:cNvPicPr>
            <a:picLocks noChangeAspect="1"/>
          </p:cNvPicPr>
          <p:nvPr/>
        </p:nvPicPr>
        <p:blipFill>
          <a:blip r:embed="rId3"/>
          <a:stretch>
            <a:fillRect/>
          </a:stretch>
        </p:blipFill>
        <p:spPr>
          <a:xfrm>
            <a:off x="838200" y="1599883"/>
            <a:ext cx="3658233" cy="3658233"/>
          </a:xfrm>
          <a:prstGeom prst="rect">
            <a:avLst/>
          </a:prstGeom>
        </p:spPr>
      </p:pic>
    </p:spTree>
    <p:extLst>
      <p:ext uri="{BB962C8B-B14F-4D97-AF65-F5344CB8AC3E}">
        <p14:creationId xmlns:p14="http://schemas.microsoft.com/office/powerpoint/2010/main" val="973377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40707"/>
            <a:ext cx="10515600" cy="1325563"/>
          </a:xfrm>
        </p:spPr>
        <p:txBody>
          <a:bodyPr/>
          <a:lstStyle/>
          <a:p>
            <a:pPr algn="ctr"/>
            <a:r>
              <a:rPr lang="es-CO" dirty="0"/>
              <a:t>Método Aleatorio</a:t>
            </a:r>
          </a:p>
        </p:txBody>
      </p:sp>
      <p:pic>
        <p:nvPicPr>
          <p:cNvPr id="11" name="Imagen 10">
            <a:extLst>
              <a:ext uri="{FF2B5EF4-FFF2-40B4-BE49-F238E27FC236}">
                <a16:creationId xmlns:a16="http://schemas.microsoft.com/office/drawing/2014/main" id="{053BD9AB-99EC-4CD6-A49D-1BA457D68E06}"/>
              </a:ext>
            </a:extLst>
          </p:cNvPr>
          <p:cNvPicPr>
            <a:picLocks noChangeAspect="1"/>
          </p:cNvPicPr>
          <p:nvPr/>
        </p:nvPicPr>
        <p:blipFill>
          <a:blip r:embed="rId2"/>
          <a:stretch>
            <a:fillRect/>
          </a:stretch>
        </p:blipFill>
        <p:spPr>
          <a:xfrm>
            <a:off x="1967484" y="1925636"/>
            <a:ext cx="7720090" cy="1857694"/>
          </a:xfrm>
          <a:prstGeom prst="rect">
            <a:avLst/>
          </a:prstGeom>
        </p:spPr>
      </p:pic>
      <p:sp>
        <p:nvSpPr>
          <p:cNvPr id="12" name="CuadroTexto 11">
            <a:extLst>
              <a:ext uri="{FF2B5EF4-FFF2-40B4-BE49-F238E27FC236}">
                <a16:creationId xmlns:a16="http://schemas.microsoft.com/office/drawing/2014/main" id="{81CFBAB7-AC2F-4057-9D10-FE5A5AF2C31C}"/>
              </a:ext>
            </a:extLst>
          </p:cNvPr>
          <p:cNvSpPr txBox="1"/>
          <p:nvPr/>
        </p:nvSpPr>
        <p:spPr>
          <a:xfrm>
            <a:off x="968493" y="3314700"/>
            <a:ext cx="1016625" cy="369332"/>
          </a:xfrm>
          <a:prstGeom prst="rect">
            <a:avLst/>
          </a:prstGeom>
          <a:noFill/>
        </p:spPr>
        <p:txBody>
          <a:bodyPr wrap="none" rtlCol="0">
            <a:spAutoFit/>
          </a:bodyPr>
          <a:lstStyle/>
          <a:p>
            <a:r>
              <a:rPr lang="es-MX" b="1" dirty="0"/>
              <a:t>Usuarios</a:t>
            </a:r>
            <a:endParaRPr lang="es-CO" b="1" dirty="0"/>
          </a:p>
        </p:txBody>
      </p:sp>
      <p:sp>
        <p:nvSpPr>
          <p:cNvPr id="13" name="CuadroTexto 12">
            <a:extLst>
              <a:ext uri="{FF2B5EF4-FFF2-40B4-BE49-F238E27FC236}">
                <a16:creationId xmlns:a16="http://schemas.microsoft.com/office/drawing/2014/main" id="{E6EF39F2-4900-4E9B-A485-70711012CEE0}"/>
              </a:ext>
            </a:extLst>
          </p:cNvPr>
          <p:cNvSpPr txBox="1"/>
          <p:nvPr/>
        </p:nvSpPr>
        <p:spPr>
          <a:xfrm>
            <a:off x="838200" y="2111890"/>
            <a:ext cx="1146211" cy="369332"/>
          </a:xfrm>
          <a:prstGeom prst="rect">
            <a:avLst/>
          </a:prstGeom>
          <a:noFill/>
        </p:spPr>
        <p:txBody>
          <a:bodyPr wrap="none" rtlCol="0">
            <a:spAutoFit/>
          </a:bodyPr>
          <a:lstStyle/>
          <a:p>
            <a:r>
              <a:rPr lang="es-MX" b="1" dirty="0"/>
              <a:t>Productos</a:t>
            </a:r>
            <a:endParaRPr lang="es-CO" b="1" dirty="0"/>
          </a:p>
        </p:txBody>
      </p:sp>
      <p:sp>
        <p:nvSpPr>
          <p:cNvPr id="14" name="CuadroTexto 13">
            <a:extLst>
              <a:ext uri="{FF2B5EF4-FFF2-40B4-BE49-F238E27FC236}">
                <a16:creationId xmlns:a16="http://schemas.microsoft.com/office/drawing/2014/main" id="{AB89D868-C1B2-4271-8881-AB90807FBC44}"/>
              </a:ext>
            </a:extLst>
          </p:cNvPr>
          <p:cNvSpPr txBox="1"/>
          <p:nvPr/>
        </p:nvSpPr>
        <p:spPr>
          <a:xfrm>
            <a:off x="2155318" y="4456996"/>
            <a:ext cx="6124754" cy="1200329"/>
          </a:xfrm>
          <a:prstGeom prst="rect">
            <a:avLst/>
          </a:prstGeom>
          <a:noFill/>
        </p:spPr>
        <p:txBody>
          <a:bodyPr wrap="none" rtlCol="0">
            <a:spAutoFit/>
          </a:bodyPr>
          <a:lstStyle/>
          <a:p>
            <a:r>
              <a:rPr lang="es-MX" sz="3600" b="1" dirty="0"/>
              <a:t>Número de visitas con </a:t>
            </a:r>
            <a:r>
              <a:rPr lang="es-MX" sz="3600" b="1" dirty="0">
                <a:solidFill>
                  <a:srgbClr val="0070C0"/>
                </a:solidFill>
              </a:rPr>
              <a:t>caminos</a:t>
            </a:r>
          </a:p>
          <a:p>
            <a:r>
              <a:rPr lang="es-MX" sz="3600" b="1" dirty="0">
                <a:solidFill>
                  <a:srgbClr val="0070C0"/>
                </a:solidFill>
              </a:rPr>
              <a:t> aleatorios</a:t>
            </a:r>
            <a:r>
              <a:rPr lang="es-MX" sz="3600" b="1" dirty="0"/>
              <a:t> partiendo de Q</a:t>
            </a:r>
            <a:endParaRPr lang="es-CO" sz="3600" b="1" dirty="0"/>
          </a:p>
        </p:txBody>
      </p:sp>
    </p:spTree>
    <p:extLst>
      <p:ext uri="{BB962C8B-B14F-4D97-AF65-F5344CB8AC3E}">
        <p14:creationId xmlns:p14="http://schemas.microsoft.com/office/powerpoint/2010/main" val="5638184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7E8874E-C533-9281-7C08-3075BAF986E1}"/>
              </a:ext>
            </a:extLst>
          </p:cNvPr>
          <p:cNvSpPr txBox="1">
            <a:spLocks/>
          </p:cNvSpPr>
          <p:nvPr/>
        </p:nvSpPr>
        <p:spPr>
          <a:xfrm>
            <a:off x="2966732" y="1015403"/>
            <a:ext cx="5985510" cy="830262"/>
          </a:xfrm>
          <a:prstGeom prst="rect">
            <a:avLst/>
          </a:prstGeom>
        </p:spPr>
        <p:txBody>
          <a:bodyPr vert="horz" lIns="91440" tIns="45720" rIns="91440" bIns="45720" rtlCol="0" anchor="b">
            <a:normAutofit fontScale="90000" lnSpcReduction="10000"/>
          </a:bodyPr>
          <a:lstStyle>
            <a:lvl1pPr algn="l" defTabSz="914400" rtl="0" eaLnBrk="1" latinLnBrk="0" hangingPunct="1">
              <a:lnSpc>
                <a:spcPct val="90000"/>
              </a:lnSpc>
              <a:spcBef>
                <a:spcPct val="0"/>
              </a:spcBef>
              <a:buNone/>
              <a:defRPr sz="6000" b="1" kern="1200">
                <a:solidFill>
                  <a:schemeClr val="tx1"/>
                </a:solidFill>
                <a:latin typeface="+mj-lt"/>
                <a:ea typeface="+mj-ea"/>
                <a:cs typeface="+mj-cs"/>
              </a:defRPr>
            </a:lvl1pPr>
          </a:lstStyle>
          <a:p>
            <a:r>
              <a:rPr lang="es-MX" dirty="0"/>
              <a:t>Redes Dinámicas</a:t>
            </a:r>
            <a:endParaRPr lang="es-CO" dirty="0"/>
          </a:p>
        </p:txBody>
      </p:sp>
      <p:sp>
        <p:nvSpPr>
          <p:cNvPr id="5" name="CuadroTexto 4">
            <a:extLst>
              <a:ext uri="{FF2B5EF4-FFF2-40B4-BE49-F238E27FC236}">
                <a16:creationId xmlns:a16="http://schemas.microsoft.com/office/drawing/2014/main" id="{5F5535D4-86DA-914C-9D4D-8FD070DD74B6}"/>
              </a:ext>
            </a:extLst>
          </p:cNvPr>
          <p:cNvSpPr txBox="1"/>
          <p:nvPr/>
        </p:nvSpPr>
        <p:spPr>
          <a:xfrm>
            <a:off x="449933" y="107095"/>
            <a:ext cx="2011680" cy="2646878"/>
          </a:xfrm>
          <a:prstGeom prst="rect">
            <a:avLst/>
          </a:prstGeom>
          <a:noFill/>
        </p:spPr>
        <p:txBody>
          <a:bodyPr wrap="square">
            <a:spAutoFit/>
          </a:bodyPr>
          <a:lstStyle/>
          <a:p>
            <a:r>
              <a:rPr lang="es-MX" sz="16600" b="1" dirty="0">
                <a:solidFill>
                  <a:srgbClr val="C00000"/>
                </a:solidFill>
              </a:rPr>
              <a:t>5. </a:t>
            </a:r>
            <a:endParaRPr lang="es-CO" sz="16600" b="1" dirty="0">
              <a:solidFill>
                <a:srgbClr val="C00000"/>
              </a:solidFill>
            </a:endParaRPr>
          </a:p>
        </p:txBody>
      </p:sp>
      <p:sp>
        <p:nvSpPr>
          <p:cNvPr id="2" name="CuadroTexto 1">
            <a:extLst>
              <a:ext uri="{FF2B5EF4-FFF2-40B4-BE49-F238E27FC236}">
                <a16:creationId xmlns:a16="http://schemas.microsoft.com/office/drawing/2014/main" id="{1F764EF0-9ABC-4FF7-8E89-18C81D5A7BDE}"/>
              </a:ext>
            </a:extLst>
          </p:cNvPr>
          <p:cNvSpPr txBox="1"/>
          <p:nvPr/>
        </p:nvSpPr>
        <p:spPr>
          <a:xfrm>
            <a:off x="3243803" y="2753973"/>
            <a:ext cx="5032689" cy="584775"/>
          </a:xfrm>
          <a:prstGeom prst="rect">
            <a:avLst/>
          </a:prstGeom>
          <a:noFill/>
        </p:spPr>
        <p:txBody>
          <a:bodyPr wrap="square" rtlCol="0">
            <a:spAutoFit/>
          </a:bodyPr>
          <a:lstStyle/>
          <a:p>
            <a:r>
              <a:rPr lang="es-MX" sz="3200" dirty="0"/>
              <a:t>Ejemplo Famoso : Obesidad</a:t>
            </a:r>
            <a:endParaRPr lang="es-CO" sz="3200" dirty="0"/>
          </a:p>
        </p:txBody>
      </p:sp>
      <p:pic>
        <p:nvPicPr>
          <p:cNvPr id="6" name="Imagen 5">
            <a:extLst>
              <a:ext uri="{FF2B5EF4-FFF2-40B4-BE49-F238E27FC236}">
                <a16:creationId xmlns:a16="http://schemas.microsoft.com/office/drawing/2014/main" id="{705E0FC1-8156-4FF3-ADDC-208B92DE7A3F}"/>
              </a:ext>
            </a:extLst>
          </p:cNvPr>
          <p:cNvPicPr>
            <a:picLocks noChangeAspect="1"/>
          </p:cNvPicPr>
          <p:nvPr/>
        </p:nvPicPr>
        <p:blipFill>
          <a:blip r:embed="rId2"/>
          <a:stretch>
            <a:fillRect/>
          </a:stretch>
        </p:blipFill>
        <p:spPr>
          <a:xfrm>
            <a:off x="258913" y="3107357"/>
            <a:ext cx="2595980" cy="2977310"/>
          </a:xfrm>
          <a:prstGeom prst="rect">
            <a:avLst/>
          </a:prstGeom>
        </p:spPr>
      </p:pic>
      <p:pic>
        <p:nvPicPr>
          <p:cNvPr id="3" name="Imagen 2">
            <a:extLst>
              <a:ext uri="{FF2B5EF4-FFF2-40B4-BE49-F238E27FC236}">
                <a16:creationId xmlns:a16="http://schemas.microsoft.com/office/drawing/2014/main" id="{44FABBC4-C6AD-4717-A028-6C399FF771D6}"/>
              </a:ext>
            </a:extLst>
          </p:cNvPr>
          <p:cNvPicPr>
            <a:picLocks noChangeAspect="1"/>
          </p:cNvPicPr>
          <p:nvPr/>
        </p:nvPicPr>
        <p:blipFill>
          <a:blip r:embed="rId3"/>
          <a:stretch>
            <a:fillRect/>
          </a:stretch>
        </p:blipFill>
        <p:spPr>
          <a:xfrm>
            <a:off x="8621834" y="2655667"/>
            <a:ext cx="3429000" cy="3429000"/>
          </a:xfrm>
          <a:prstGeom prst="rect">
            <a:avLst/>
          </a:prstGeom>
        </p:spPr>
      </p:pic>
      <p:sp>
        <p:nvSpPr>
          <p:cNvPr id="7" name="CuadroTexto 6">
            <a:extLst>
              <a:ext uri="{FF2B5EF4-FFF2-40B4-BE49-F238E27FC236}">
                <a16:creationId xmlns:a16="http://schemas.microsoft.com/office/drawing/2014/main" id="{CBDC33BF-2BE3-4DD2-9665-77629A27A49E}"/>
              </a:ext>
            </a:extLst>
          </p:cNvPr>
          <p:cNvSpPr txBox="1"/>
          <p:nvPr/>
        </p:nvSpPr>
        <p:spPr>
          <a:xfrm>
            <a:off x="3637083" y="4370167"/>
            <a:ext cx="4448141" cy="369332"/>
          </a:xfrm>
          <a:prstGeom prst="rect">
            <a:avLst/>
          </a:prstGeom>
          <a:noFill/>
        </p:spPr>
        <p:txBody>
          <a:bodyPr wrap="none" rtlCol="0">
            <a:spAutoFit/>
          </a:bodyPr>
          <a:lstStyle/>
          <a:p>
            <a:r>
              <a:rPr lang="es-MX" dirty="0">
                <a:solidFill>
                  <a:srgbClr val="0070C0"/>
                </a:solidFill>
              </a:rPr>
              <a:t>Factores Fisiológicos:  Tablas Ciencia de Datos</a:t>
            </a:r>
            <a:endParaRPr lang="es-CO" dirty="0">
              <a:solidFill>
                <a:srgbClr val="0070C0"/>
              </a:solidFill>
            </a:endParaRPr>
          </a:p>
        </p:txBody>
      </p:sp>
      <p:sp>
        <p:nvSpPr>
          <p:cNvPr id="8" name="CuadroTexto 7">
            <a:extLst>
              <a:ext uri="{FF2B5EF4-FFF2-40B4-BE49-F238E27FC236}">
                <a16:creationId xmlns:a16="http://schemas.microsoft.com/office/drawing/2014/main" id="{C808828F-EAB6-4863-95D2-1F59DF8743B4}"/>
              </a:ext>
            </a:extLst>
          </p:cNvPr>
          <p:cNvSpPr txBox="1"/>
          <p:nvPr/>
        </p:nvSpPr>
        <p:spPr>
          <a:xfrm>
            <a:off x="3637083" y="5093809"/>
            <a:ext cx="4202561" cy="369332"/>
          </a:xfrm>
          <a:prstGeom prst="rect">
            <a:avLst/>
          </a:prstGeom>
          <a:noFill/>
        </p:spPr>
        <p:txBody>
          <a:bodyPr wrap="none" rtlCol="0">
            <a:spAutoFit/>
          </a:bodyPr>
          <a:lstStyle/>
          <a:p>
            <a:r>
              <a:rPr lang="es-MX" dirty="0">
                <a:solidFill>
                  <a:srgbClr val="0070C0"/>
                </a:solidFill>
              </a:rPr>
              <a:t>Factores Sociales:  Grafo , Ciencia de Redes</a:t>
            </a:r>
            <a:endParaRPr lang="es-CO" dirty="0">
              <a:solidFill>
                <a:srgbClr val="0070C0"/>
              </a:solidFill>
            </a:endParaRPr>
          </a:p>
        </p:txBody>
      </p:sp>
    </p:spTree>
    <p:extLst>
      <p:ext uri="{BB962C8B-B14F-4D97-AF65-F5344CB8AC3E}">
        <p14:creationId xmlns:p14="http://schemas.microsoft.com/office/powerpoint/2010/main" val="533175885"/>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9C72BA-54CF-4C6D-B14B-5B41BE3E58D1}"/>
              </a:ext>
            </a:extLst>
          </p:cNvPr>
          <p:cNvSpPr>
            <a:spLocks noGrp="1"/>
          </p:cNvSpPr>
          <p:nvPr>
            <p:ph type="title"/>
          </p:nvPr>
        </p:nvSpPr>
        <p:spPr>
          <a:xfrm>
            <a:off x="5943844" y="1342549"/>
            <a:ext cx="6056630" cy="1965311"/>
          </a:xfrm>
        </p:spPr>
        <p:txBody>
          <a:bodyPr>
            <a:noAutofit/>
          </a:bodyPr>
          <a:lstStyle/>
          <a:p>
            <a:pPr>
              <a:lnSpc>
                <a:spcPct val="80000"/>
              </a:lnSpc>
            </a:pPr>
            <a:r>
              <a:rPr lang="es-MX" b="1" dirty="0">
                <a:latin typeface="+mn-lt"/>
              </a:rPr>
              <a:t>Difusión Biológica y Social</a:t>
            </a:r>
            <a:endParaRPr lang="es-CO" sz="6000" b="1" dirty="0"/>
          </a:p>
        </p:txBody>
      </p:sp>
      <p:sp>
        <p:nvSpPr>
          <p:cNvPr id="9" name="CuadroTexto 8"/>
          <p:cNvSpPr txBox="1"/>
          <p:nvPr/>
        </p:nvSpPr>
        <p:spPr>
          <a:xfrm>
            <a:off x="6061165" y="4894217"/>
            <a:ext cx="4616970" cy="646331"/>
          </a:xfrm>
          <a:prstGeom prst="rect">
            <a:avLst/>
          </a:prstGeom>
          <a:noFill/>
        </p:spPr>
        <p:txBody>
          <a:bodyPr wrap="none" rtlCol="0">
            <a:spAutoFit/>
          </a:bodyPr>
          <a:lstStyle/>
          <a:p>
            <a:r>
              <a:rPr lang="es-CO" sz="3600" dirty="0">
                <a:hlinkClick r:id="rId2" action="ppaction://hlinkfile"/>
              </a:rPr>
              <a:t>Enlace Modelo Difusión</a:t>
            </a:r>
            <a:endParaRPr lang="es-CO" sz="3600" dirty="0"/>
          </a:p>
        </p:txBody>
      </p:sp>
      <p:sp>
        <p:nvSpPr>
          <p:cNvPr id="3" name="AutoShape 2" descr="A visually striking network graph illustrating a biological contagion. The nodes represent individuals, and the edges represent the transmission of the contagion. Infected individuals are highlighted with a distinct color, such as red, and are clustered together, showing the spread of the contagion. Healthy individuals are shown in a different, neutral color. The graph should have a clear structure with clusters of infections spreading outwards, indicating the path of transmission. The background is dark to enhance the contrast of the contagion network.">
            <a:extLst>
              <a:ext uri="{FF2B5EF4-FFF2-40B4-BE49-F238E27FC236}">
                <a16:creationId xmlns:a16="http://schemas.microsoft.com/office/drawing/2014/main" id="{386FB35D-4FAF-48A2-B981-774DD7DFBEF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5" name="Imagen 4">
            <a:extLst>
              <a:ext uri="{FF2B5EF4-FFF2-40B4-BE49-F238E27FC236}">
                <a16:creationId xmlns:a16="http://schemas.microsoft.com/office/drawing/2014/main" id="{C38DBBC7-AABB-4229-B2F3-ABDCC807730E}"/>
              </a:ext>
            </a:extLst>
          </p:cNvPr>
          <p:cNvPicPr>
            <a:picLocks noChangeAspect="1"/>
          </p:cNvPicPr>
          <p:nvPr/>
        </p:nvPicPr>
        <p:blipFill>
          <a:blip r:embed="rId3"/>
          <a:stretch>
            <a:fillRect/>
          </a:stretch>
        </p:blipFill>
        <p:spPr>
          <a:xfrm>
            <a:off x="815340" y="319239"/>
            <a:ext cx="2988621" cy="2988621"/>
          </a:xfrm>
          <a:prstGeom prst="rect">
            <a:avLst/>
          </a:prstGeom>
        </p:spPr>
      </p:pic>
      <p:sp>
        <p:nvSpPr>
          <p:cNvPr id="7" name="AutoShape 4" descr="A dynamic network graph illustrating the spread of a social contagion, such as a rumor. The nodes represent individuals, and the edges represent the communication links between them. Nodes that have 'heard' the rumor are highlighted in a distinct color, such as orange or yellow, while those who have not are in a neutral color. The network should display a clear pattern of spreading, with clusters of nodes showing the ripple effect of the rumor as it propagates through the network. The background is light to keep the focus on the contagion spread.">
            <a:extLst>
              <a:ext uri="{FF2B5EF4-FFF2-40B4-BE49-F238E27FC236}">
                <a16:creationId xmlns:a16="http://schemas.microsoft.com/office/drawing/2014/main" id="{6F10636D-E887-4FA8-86EE-033611E99979}"/>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8" name="Imagen 7">
            <a:extLst>
              <a:ext uri="{FF2B5EF4-FFF2-40B4-BE49-F238E27FC236}">
                <a16:creationId xmlns:a16="http://schemas.microsoft.com/office/drawing/2014/main" id="{0FA7BC6F-9555-4FCA-A199-871F83DDCBAD}"/>
              </a:ext>
            </a:extLst>
          </p:cNvPr>
          <p:cNvPicPr>
            <a:picLocks noChangeAspect="1"/>
          </p:cNvPicPr>
          <p:nvPr/>
        </p:nvPicPr>
        <p:blipFill>
          <a:blip r:embed="rId4"/>
          <a:stretch>
            <a:fillRect/>
          </a:stretch>
        </p:blipFill>
        <p:spPr>
          <a:xfrm>
            <a:off x="815340" y="3729990"/>
            <a:ext cx="2967990" cy="2967990"/>
          </a:xfrm>
          <a:prstGeom prst="rect">
            <a:avLst/>
          </a:prstGeom>
        </p:spPr>
      </p:pic>
    </p:spTree>
    <p:extLst>
      <p:ext uri="{BB962C8B-B14F-4D97-AF65-F5344CB8AC3E}">
        <p14:creationId xmlns:p14="http://schemas.microsoft.com/office/powerpoint/2010/main" val="504426649"/>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7B230E36-30FE-6FE5-E5F2-F133D6002C8E}"/>
              </a:ext>
            </a:extLst>
          </p:cNvPr>
          <p:cNvSpPr txBox="1">
            <a:spLocks/>
          </p:cNvSpPr>
          <p:nvPr/>
        </p:nvSpPr>
        <p:spPr>
          <a:xfrm>
            <a:off x="1605280" y="3894139"/>
            <a:ext cx="7894320" cy="931862"/>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6000" b="1" kern="1200">
                <a:solidFill>
                  <a:schemeClr val="tx1"/>
                </a:solidFill>
                <a:latin typeface="+mj-lt"/>
                <a:ea typeface="+mj-ea"/>
                <a:cs typeface="+mj-cs"/>
              </a:defRPr>
            </a:lvl1pPr>
          </a:lstStyle>
          <a:p>
            <a:r>
              <a:rPr lang="es-MX" dirty="0"/>
              <a:t>Videos (Si hay tiempo)</a:t>
            </a:r>
            <a:endParaRPr lang="es-CO" dirty="0"/>
          </a:p>
        </p:txBody>
      </p:sp>
    </p:spTree>
    <p:extLst>
      <p:ext uri="{BB962C8B-B14F-4D97-AF65-F5344CB8AC3E}">
        <p14:creationId xmlns:p14="http://schemas.microsoft.com/office/powerpoint/2010/main" val="11965046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DAF7CF-9EA8-4468-9461-6516B8C95C5A}"/>
              </a:ext>
            </a:extLst>
          </p:cNvPr>
          <p:cNvSpPr>
            <a:spLocks noGrp="1"/>
          </p:cNvSpPr>
          <p:nvPr>
            <p:ph type="title"/>
          </p:nvPr>
        </p:nvSpPr>
        <p:spPr>
          <a:xfrm>
            <a:off x="724673" y="0"/>
            <a:ext cx="10515600" cy="586422"/>
          </a:xfrm>
        </p:spPr>
        <p:txBody>
          <a:bodyPr>
            <a:normAutofit fontScale="90000"/>
          </a:bodyPr>
          <a:lstStyle/>
          <a:p>
            <a:pPr algn="ctr"/>
            <a:r>
              <a:rPr lang="es-CO" sz="4800" b="1" dirty="0"/>
              <a:t>Impacto Global</a:t>
            </a:r>
          </a:p>
        </p:txBody>
      </p:sp>
      <p:sp>
        <p:nvSpPr>
          <p:cNvPr id="3" name="Marcador de contenido 2">
            <a:extLst>
              <a:ext uri="{FF2B5EF4-FFF2-40B4-BE49-F238E27FC236}">
                <a16:creationId xmlns:a16="http://schemas.microsoft.com/office/drawing/2014/main" id="{7B76B8CD-B51E-4F96-AA1D-62DDF77F3EDA}"/>
              </a:ext>
            </a:extLst>
          </p:cNvPr>
          <p:cNvSpPr>
            <a:spLocks noGrp="1"/>
          </p:cNvSpPr>
          <p:nvPr>
            <p:ph type="body" idx="1"/>
          </p:nvPr>
        </p:nvSpPr>
        <p:spPr>
          <a:xfrm>
            <a:off x="1959610" y="5287645"/>
            <a:ext cx="4298950" cy="1252537"/>
          </a:xfrm>
        </p:spPr>
        <p:txBody>
          <a:bodyPr>
            <a:noAutofit/>
          </a:bodyPr>
          <a:lstStyle/>
          <a:p>
            <a:r>
              <a:rPr lang="es-CO" sz="1600" b="1" dirty="0" err="1">
                <a:solidFill>
                  <a:schemeClr val="tx1"/>
                </a:solidFill>
              </a:rPr>
              <a:t>Epidemic</a:t>
            </a:r>
            <a:r>
              <a:rPr lang="es-CO" sz="1600" b="1" dirty="0">
                <a:solidFill>
                  <a:schemeClr val="tx1"/>
                </a:solidFill>
              </a:rPr>
              <a:t> </a:t>
            </a:r>
            <a:r>
              <a:rPr lang="es-CO" sz="1600" b="1" dirty="0" err="1">
                <a:solidFill>
                  <a:schemeClr val="tx1"/>
                </a:solidFill>
              </a:rPr>
              <a:t>prediction</a:t>
            </a:r>
            <a:r>
              <a:rPr lang="es-CO" sz="1600" b="1" dirty="0">
                <a:solidFill>
                  <a:schemeClr val="tx1"/>
                </a:solidFill>
              </a:rPr>
              <a:t>, AH1N1</a:t>
            </a:r>
          </a:p>
          <a:p>
            <a:pPr lvl="1"/>
            <a:r>
              <a:rPr lang="es-CO" sz="1600" dirty="0">
                <a:solidFill>
                  <a:schemeClr val="tx1"/>
                </a:solidFill>
                <a:hlinkClick r:id="rId2">
                  <a:extLst>
                    <a:ext uri="{A12FA001-AC4F-418D-AE19-62706E023703}">
                      <ahyp:hlinkClr xmlns:ahyp="http://schemas.microsoft.com/office/drawing/2018/hyperlinkcolor" val="tx"/>
                    </a:ext>
                  </a:extLst>
                </a:hlinkClick>
              </a:rPr>
              <a:t>link to Video AH1N1(0:51)</a:t>
            </a:r>
            <a:endParaRPr lang="es-CO" sz="1600" dirty="0">
              <a:solidFill>
                <a:schemeClr val="tx1"/>
              </a:solidFill>
            </a:endParaRPr>
          </a:p>
          <a:p>
            <a:pPr lvl="1"/>
            <a:r>
              <a:rPr lang="es-CO" sz="1600" dirty="0">
                <a:solidFill>
                  <a:srgbClr val="0563C1"/>
                </a:solidFill>
                <a:hlinkClick r:id="rId3">
                  <a:extLst>
                    <a:ext uri="{A12FA001-AC4F-418D-AE19-62706E023703}">
                      <ahyp:hlinkClr xmlns:ahyp="http://schemas.microsoft.com/office/drawing/2018/hyperlinkcolor" val="tx"/>
                    </a:ext>
                  </a:extLst>
                </a:hlinkClick>
              </a:rPr>
              <a:t>link to Video </a:t>
            </a:r>
            <a:r>
              <a:rPr lang="es-CO" sz="1600" dirty="0" err="1">
                <a:solidFill>
                  <a:schemeClr val="tx1"/>
                </a:solidFill>
                <a:hlinkClick r:id="rId3">
                  <a:extLst>
                    <a:ext uri="{A12FA001-AC4F-418D-AE19-62706E023703}">
                      <ahyp:hlinkClr xmlns:ahyp="http://schemas.microsoft.com/office/drawing/2018/hyperlinkcolor" val="tx"/>
                    </a:ext>
                  </a:extLst>
                </a:hlinkClick>
              </a:rPr>
              <a:t>Vespignani</a:t>
            </a:r>
            <a:r>
              <a:rPr lang="es-CO" sz="1600" dirty="0">
                <a:solidFill>
                  <a:schemeClr val="tx1"/>
                </a:solidFill>
              </a:rPr>
              <a:t> (3:15)</a:t>
            </a:r>
          </a:p>
        </p:txBody>
      </p:sp>
      <p:sp>
        <p:nvSpPr>
          <p:cNvPr id="5" name="CuadroTexto 4">
            <a:extLst>
              <a:ext uri="{FF2B5EF4-FFF2-40B4-BE49-F238E27FC236}">
                <a16:creationId xmlns:a16="http://schemas.microsoft.com/office/drawing/2014/main" id="{E6BD1D97-749F-2246-3D0B-089634804E43}"/>
              </a:ext>
            </a:extLst>
          </p:cNvPr>
          <p:cNvSpPr txBox="1"/>
          <p:nvPr/>
        </p:nvSpPr>
        <p:spPr>
          <a:xfrm>
            <a:off x="6753498" y="5287645"/>
            <a:ext cx="3921760" cy="1077218"/>
          </a:xfrm>
          <a:prstGeom prst="rect">
            <a:avLst/>
          </a:prstGeom>
          <a:noFill/>
        </p:spPr>
        <p:txBody>
          <a:bodyPr wrap="square">
            <a:spAutoFit/>
          </a:bodyPr>
          <a:lstStyle/>
          <a:p>
            <a:r>
              <a:rPr lang="es-CO" sz="1600" b="1" dirty="0" err="1"/>
              <a:t>Obesity</a:t>
            </a:r>
            <a:r>
              <a:rPr lang="es-CO" sz="1600" b="1" dirty="0"/>
              <a:t> </a:t>
            </a:r>
            <a:r>
              <a:rPr lang="es-CO" sz="1600" b="1" dirty="0" err="1"/>
              <a:t>is</a:t>
            </a:r>
            <a:r>
              <a:rPr lang="es-CO" sz="1600" b="1" dirty="0"/>
              <a:t> </a:t>
            </a:r>
            <a:r>
              <a:rPr lang="es-CO" sz="1600" b="1" dirty="0" err="1"/>
              <a:t>socially</a:t>
            </a:r>
            <a:r>
              <a:rPr lang="es-CO" sz="1600" b="1" dirty="0"/>
              <a:t> </a:t>
            </a:r>
            <a:r>
              <a:rPr lang="es-CO" sz="1600" b="1" dirty="0" err="1"/>
              <a:t>contagious</a:t>
            </a:r>
            <a:endParaRPr lang="es-CO" sz="1600" b="1" dirty="0">
              <a:solidFill>
                <a:schemeClr val="tx1"/>
              </a:solidFill>
            </a:endParaRPr>
          </a:p>
          <a:p>
            <a:pPr lvl="1"/>
            <a:r>
              <a:rPr lang="es-CO" sz="1600" dirty="0">
                <a:solidFill>
                  <a:schemeClr val="tx1"/>
                </a:solidFill>
                <a:hlinkClick r:id="rId4">
                  <a:extLst>
                    <a:ext uri="{A12FA001-AC4F-418D-AE19-62706E023703}">
                      <ahyp:hlinkClr xmlns:ahyp="http://schemas.microsoft.com/office/drawing/2018/hyperlinkcolor" val="tx"/>
                    </a:ext>
                  </a:extLst>
                </a:hlinkClick>
              </a:rPr>
              <a:t>link to Video </a:t>
            </a:r>
            <a:r>
              <a:rPr lang="es-CO" sz="1600" dirty="0" err="1">
                <a:solidFill>
                  <a:schemeClr val="tx1"/>
                </a:solidFill>
                <a:hlinkClick r:id="rId4">
                  <a:extLst>
                    <a:ext uri="{A12FA001-AC4F-418D-AE19-62706E023703}">
                      <ahyp:hlinkClr xmlns:ahyp="http://schemas.microsoft.com/office/drawing/2018/hyperlinkcolor" val="tx"/>
                    </a:ext>
                  </a:extLst>
                </a:hlinkClick>
              </a:rPr>
              <a:t>Obesity</a:t>
            </a:r>
            <a:r>
              <a:rPr lang="es-CO" sz="1600" dirty="0">
                <a:hlinkClick r:id="rId4">
                  <a:extLst>
                    <a:ext uri="{A12FA001-AC4F-418D-AE19-62706E023703}">
                      <ahyp:hlinkClr xmlns:ahyp="http://schemas.microsoft.com/office/drawing/2018/hyperlinkcolor" val="tx"/>
                    </a:ext>
                  </a:extLst>
                </a:hlinkClick>
              </a:rPr>
              <a:t>(</a:t>
            </a:r>
            <a:r>
              <a:rPr lang="es-CO" sz="1600" dirty="0">
                <a:solidFill>
                  <a:schemeClr val="tx1"/>
                </a:solidFill>
                <a:hlinkClick r:id="rId4">
                  <a:extLst>
                    <a:ext uri="{A12FA001-AC4F-418D-AE19-62706E023703}">
                      <ahyp:hlinkClr xmlns:ahyp="http://schemas.microsoft.com/office/drawing/2018/hyperlinkcolor" val="tx"/>
                    </a:ext>
                  </a:extLst>
                </a:hlinkClick>
              </a:rPr>
              <a:t> 0:30)</a:t>
            </a:r>
            <a:endParaRPr lang="es-CO" sz="1600" dirty="0">
              <a:solidFill>
                <a:schemeClr val="tx1"/>
              </a:solidFill>
            </a:endParaRPr>
          </a:p>
          <a:p>
            <a:pPr lvl="1"/>
            <a:r>
              <a:rPr lang="es-CO" sz="1600" dirty="0">
                <a:solidFill>
                  <a:srgbClr val="0563C1"/>
                </a:solidFill>
                <a:hlinkClick r:id="rId5">
                  <a:extLst>
                    <a:ext uri="{A12FA001-AC4F-418D-AE19-62706E023703}">
                      <ahyp:hlinkClr xmlns:ahyp="http://schemas.microsoft.com/office/drawing/2018/hyperlinkcolor" val="tx"/>
                    </a:ext>
                  </a:extLst>
                </a:hlinkClick>
              </a:rPr>
              <a:t>link to  Video </a:t>
            </a:r>
            <a:r>
              <a:rPr lang="es-CO" sz="1600" dirty="0" err="1">
                <a:solidFill>
                  <a:srgbClr val="0563C1"/>
                </a:solidFill>
                <a:hlinkClick r:id="rId5">
                  <a:extLst>
                    <a:ext uri="{A12FA001-AC4F-418D-AE19-62706E023703}">
                      <ahyp:hlinkClr xmlns:ahyp="http://schemas.microsoft.com/office/drawing/2018/hyperlinkcolor" val="tx"/>
                    </a:ext>
                  </a:extLst>
                </a:hlinkClick>
              </a:rPr>
              <a:t>Cristakis</a:t>
            </a:r>
            <a:r>
              <a:rPr lang="es-CO" sz="1600" dirty="0">
                <a:solidFill>
                  <a:schemeClr val="tx1"/>
                </a:solidFill>
                <a:hlinkClick r:id="rId5">
                  <a:extLst>
                    <a:ext uri="{A12FA001-AC4F-418D-AE19-62706E023703}">
                      <ahyp:hlinkClr xmlns:ahyp="http://schemas.microsoft.com/office/drawing/2018/hyperlinkcolor" val="tx"/>
                    </a:ext>
                  </a:extLst>
                </a:hlinkClick>
              </a:rPr>
              <a:t>: (4:12) </a:t>
            </a:r>
            <a:r>
              <a:rPr lang="es-CO" sz="1600" dirty="0">
                <a:solidFill>
                  <a:schemeClr val="tx1"/>
                </a:solidFill>
              </a:rPr>
              <a:t>(</a:t>
            </a:r>
            <a:r>
              <a:rPr lang="es-CO" sz="1600" dirty="0" err="1">
                <a:solidFill>
                  <a:schemeClr val="tx1"/>
                </a:solidFill>
              </a:rPr>
              <a:t>Begins</a:t>
            </a:r>
            <a:r>
              <a:rPr lang="es-CO" sz="1600" dirty="0">
                <a:solidFill>
                  <a:schemeClr val="tx1"/>
                </a:solidFill>
              </a:rPr>
              <a:t> at: 19:10)</a:t>
            </a:r>
          </a:p>
        </p:txBody>
      </p:sp>
      <p:pic>
        <p:nvPicPr>
          <p:cNvPr id="4" name="Imagen 3">
            <a:extLst>
              <a:ext uri="{FF2B5EF4-FFF2-40B4-BE49-F238E27FC236}">
                <a16:creationId xmlns:a16="http://schemas.microsoft.com/office/drawing/2014/main" id="{957B0632-D094-4244-B685-DE6512A0ABAB}"/>
              </a:ext>
            </a:extLst>
          </p:cNvPr>
          <p:cNvPicPr>
            <a:picLocks noChangeAspect="1"/>
          </p:cNvPicPr>
          <p:nvPr/>
        </p:nvPicPr>
        <p:blipFill>
          <a:blip r:embed="rId6"/>
          <a:stretch>
            <a:fillRect/>
          </a:stretch>
        </p:blipFill>
        <p:spPr>
          <a:xfrm>
            <a:off x="1481011" y="1364673"/>
            <a:ext cx="3818865" cy="3636223"/>
          </a:xfrm>
          <a:prstGeom prst="rect">
            <a:avLst/>
          </a:prstGeom>
        </p:spPr>
      </p:pic>
      <p:pic>
        <p:nvPicPr>
          <p:cNvPr id="6" name="Imagen 5">
            <a:extLst>
              <a:ext uri="{FF2B5EF4-FFF2-40B4-BE49-F238E27FC236}">
                <a16:creationId xmlns:a16="http://schemas.microsoft.com/office/drawing/2014/main" id="{0C8DF145-4833-4D26-8F37-70EB870A5223}"/>
              </a:ext>
            </a:extLst>
          </p:cNvPr>
          <p:cNvPicPr>
            <a:picLocks noChangeAspect="1"/>
          </p:cNvPicPr>
          <p:nvPr/>
        </p:nvPicPr>
        <p:blipFill>
          <a:blip r:embed="rId7"/>
          <a:stretch>
            <a:fillRect/>
          </a:stretch>
        </p:blipFill>
        <p:spPr>
          <a:xfrm>
            <a:off x="6332962" y="1508047"/>
            <a:ext cx="3170500" cy="3636223"/>
          </a:xfrm>
          <a:prstGeom prst="rect">
            <a:avLst/>
          </a:prstGeom>
        </p:spPr>
      </p:pic>
    </p:spTree>
    <p:extLst>
      <p:ext uri="{BB962C8B-B14F-4D97-AF65-F5344CB8AC3E}">
        <p14:creationId xmlns:p14="http://schemas.microsoft.com/office/powerpoint/2010/main" val="3507362145"/>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A3D5A6-AFAF-4E3D-B7FF-865F9D095C22}"/>
              </a:ext>
            </a:extLst>
          </p:cNvPr>
          <p:cNvSpPr>
            <a:spLocks noGrp="1"/>
          </p:cNvSpPr>
          <p:nvPr>
            <p:ph type="title"/>
          </p:nvPr>
        </p:nvSpPr>
        <p:spPr>
          <a:xfrm>
            <a:off x="2246603" y="147118"/>
            <a:ext cx="10515600" cy="802044"/>
          </a:xfrm>
        </p:spPr>
        <p:txBody>
          <a:bodyPr>
            <a:normAutofit/>
          </a:bodyPr>
          <a:lstStyle/>
          <a:p>
            <a:r>
              <a:rPr lang="es-MX" sz="4800" dirty="0"/>
              <a:t>La promesa de la Ciencia de redes</a:t>
            </a:r>
            <a:endParaRPr lang="es-CO" sz="4800" dirty="0"/>
          </a:p>
        </p:txBody>
      </p:sp>
      <p:sp>
        <p:nvSpPr>
          <p:cNvPr id="3" name="Marcador de texto 2">
            <a:extLst>
              <a:ext uri="{FF2B5EF4-FFF2-40B4-BE49-F238E27FC236}">
                <a16:creationId xmlns:a16="http://schemas.microsoft.com/office/drawing/2014/main" id="{81AE3D61-4C30-4EAD-A88E-4CB1C5AB065D}"/>
              </a:ext>
            </a:extLst>
          </p:cNvPr>
          <p:cNvSpPr>
            <a:spLocks noGrp="1"/>
          </p:cNvSpPr>
          <p:nvPr>
            <p:ph type="body" idx="1"/>
          </p:nvPr>
        </p:nvSpPr>
        <p:spPr>
          <a:xfrm>
            <a:off x="1120510" y="5376609"/>
            <a:ext cx="10515600" cy="1073420"/>
          </a:xfrm>
        </p:spPr>
        <p:txBody>
          <a:bodyPr>
            <a:normAutofit/>
          </a:bodyPr>
          <a:lstStyle/>
          <a:p>
            <a:pPr algn="ctr"/>
            <a:r>
              <a:rPr lang="es-MX" sz="4000" b="1" dirty="0">
                <a:hlinkClick r:id="rId2"/>
              </a:rPr>
              <a:t>Enlace a Video (17 min)</a:t>
            </a:r>
            <a:endParaRPr lang="es-CO" sz="4000" b="1" dirty="0"/>
          </a:p>
        </p:txBody>
      </p:sp>
      <p:pic>
        <p:nvPicPr>
          <p:cNvPr id="4" name="Imagen 3">
            <a:extLst>
              <a:ext uri="{FF2B5EF4-FFF2-40B4-BE49-F238E27FC236}">
                <a16:creationId xmlns:a16="http://schemas.microsoft.com/office/drawing/2014/main" id="{7DD740C1-DFF7-40A8-9F81-FEFA633892B7}"/>
              </a:ext>
            </a:extLst>
          </p:cNvPr>
          <p:cNvPicPr>
            <a:picLocks noChangeAspect="1"/>
          </p:cNvPicPr>
          <p:nvPr/>
        </p:nvPicPr>
        <p:blipFill>
          <a:blip r:embed="rId3"/>
          <a:stretch>
            <a:fillRect/>
          </a:stretch>
        </p:blipFill>
        <p:spPr>
          <a:xfrm>
            <a:off x="4779756" y="1161236"/>
            <a:ext cx="2724647" cy="2924621"/>
          </a:xfrm>
          <a:prstGeom prst="rect">
            <a:avLst/>
          </a:prstGeom>
        </p:spPr>
      </p:pic>
      <p:pic>
        <p:nvPicPr>
          <p:cNvPr id="5" name="Imagen 4">
            <a:extLst>
              <a:ext uri="{FF2B5EF4-FFF2-40B4-BE49-F238E27FC236}">
                <a16:creationId xmlns:a16="http://schemas.microsoft.com/office/drawing/2014/main" id="{CCF25A56-EC51-49D0-81B9-87194D136B1B}"/>
              </a:ext>
            </a:extLst>
          </p:cNvPr>
          <p:cNvPicPr>
            <a:picLocks noChangeAspect="1"/>
          </p:cNvPicPr>
          <p:nvPr/>
        </p:nvPicPr>
        <p:blipFill>
          <a:blip r:embed="rId4"/>
          <a:stretch>
            <a:fillRect/>
          </a:stretch>
        </p:blipFill>
        <p:spPr>
          <a:xfrm>
            <a:off x="255603" y="1191063"/>
            <a:ext cx="2634263" cy="2894794"/>
          </a:xfrm>
          <a:prstGeom prst="rect">
            <a:avLst/>
          </a:prstGeom>
        </p:spPr>
      </p:pic>
      <p:pic>
        <p:nvPicPr>
          <p:cNvPr id="6" name="Imagen 5">
            <a:extLst>
              <a:ext uri="{FF2B5EF4-FFF2-40B4-BE49-F238E27FC236}">
                <a16:creationId xmlns:a16="http://schemas.microsoft.com/office/drawing/2014/main" id="{B6E103D5-07D8-4A05-8950-369427AC9F04}"/>
              </a:ext>
            </a:extLst>
          </p:cNvPr>
          <p:cNvPicPr>
            <a:picLocks noChangeAspect="1"/>
          </p:cNvPicPr>
          <p:nvPr/>
        </p:nvPicPr>
        <p:blipFill>
          <a:blip r:embed="rId5"/>
          <a:stretch>
            <a:fillRect/>
          </a:stretch>
        </p:blipFill>
        <p:spPr>
          <a:xfrm>
            <a:off x="8720260" y="1191063"/>
            <a:ext cx="2668126" cy="2981570"/>
          </a:xfrm>
          <a:prstGeom prst="rect">
            <a:avLst/>
          </a:prstGeom>
        </p:spPr>
      </p:pic>
      <p:sp>
        <p:nvSpPr>
          <p:cNvPr id="7" name="CuadroTexto 6">
            <a:extLst>
              <a:ext uri="{FF2B5EF4-FFF2-40B4-BE49-F238E27FC236}">
                <a16:creationId xmlns:a16="http://schemas.microsoft.com/office/drawing/2014/main" id="{B80C703F-E4EF-4343-B829-EC165D0814A7}"/>
              </a:ext>
            </a:extLst>
          </p:cNvPr>
          <p:cNvSpPr txBox="1"/>
          <p:nvPr/>
        </p:nvSpPr>
        <p:spPr>
          <a:xfrm>
            <a:off x="556072" y="4327758"/>
            <a:ext cx="2564933" cy="584775"/>
          </a:xfrm>
          <a:prstGeom prst="rect">
            <a:avLst/>
          </a:prstGeom>
          <a:noFill/>
        </p:spPr>
        <p:txBody>
          <a:bodyPr wrap="none" rtlCol="0">
            <a:spAutoFit/>
          </a:bodyPr>
          <a:lstStyle/>
          <a:p>
            <a:r>
              <a:rPr lang="es-MX" sz="3200" b="1" dirty="0"/>
              <a:t>Duncan Watts</a:t>
            </a:r>
            <a:endParaRPr lang="es-CO" sz="3200" b="1" dirty="0"/>
          </a:p>
        </p:txBody>
      </p:sp>
      <p:sp>
        <p:nvSpPr>
          <p:cNvPr id="8" name="CuadroTexto 7">
            <a:extLst>
              <a:ext uri="{FF2B5EF4-FFF2-40B4-BE49-F238E27FC236}">
                <a16:creationId xmlns:a16="http://schemas.microsoft.com/office/drawing/2014/main" id="{FEBBE4F6-30F9-4F72-A2DB-FBF36E9ABA49}"/>
              </a:ext>
            </a:extLst>
          </p:cNvPr>
          <p:cNvSpPr txBox="1"/>
          <p:nvPr/>
        </p:nvSpPr>
        <p:spPr>
          <a:xfrm>
            <a:off x="8836187" y="4344321"/>
            <a:ext cx="2799741" cy="584775"/>
          </a:xfrm>
          <a:prstGeom prst="rect">
            <a:avLst/>
          </a:prstGeom>
          <a:noFill/>
        </p:spPr>
        <p:txBody>
          <a:bodyPr wrap="none" rtlCol="0">
            <a:spAutoFit/>
          </a:bodyPr>
          <a:lstStyle/>
          <a:p>
            <a:r>
              <a:rPr lang="es-MX" sz="3200" b="1" dirty="0"/>
              <a:t>Albert </a:t>
            </a:r>
            <a:r>
              <a:rPr lang="es-MX" sz="3200" b="1" dirty="0" err="1"/>
              <a:t>Barabasi</a:t>
            </a:r>
            <a:endParaRPr lang="es-CO" sz="3200" b="1" dirty="0"/>
          </a:p>
        </p:txBody>
      </p:sp>
      <p:sp>
        <p:nvSpPr>
          <p:cNvPr id="9" name="CuadroTexto 8">
            <a:extLst>
              <a:ext uri="{FF2B5EF4-FFF2-40B4-BE49-F238E27FC236}">
                <a16:creationId xmlns:a16="http://schemas.microsoft.com/office/drawing/2014/main" id="{7C138BA9-6D9C-45B9-9C7F-01C644F4626D}"/>
              </a:ext>
            </a:extLst>
          </p:cNvPr>
          <p:cNvSpPr txBox="1"/>
          <p:nvPr/>
        </p:nvSpPr>
        <p:spPr>
          <a:xfrm>
            <a:off x="4779756" y="4327758"/>
            <a:ext cx="2820709" cy="584775"/>
          </a:xfrm>
          <a:prstGeom prst="rect">
            <a:avLst/>
          </a:prstGeom>
          <a:noFill/>
        </p:spPr>
        <p:txBody>
          <a:bodyPr wrap="none" rtlCol="0">
            <a:spAutoFit/>
          </a:bodyPr>
          <a:lstStyle/>
          <a:p>
            <a:r>
              <a:rPr lang="es-MX" sz="3200" b="1" dirty="0"/>
              <a:t>Steven Strogatz</a:t>
            </a:r>
            <a:endParaRPr lang="es-CO" sz="3200" b="1" dirty="0"/>
          </a:p>
        </p:txBody>
      </p:sp>
    </p:spTree>
    <p:extLst>
      <p:ext uri="{BB962C8B-B14F-4D97-AF65-F5344CB8AC3E}">
        <p14:creationId xmlns:p14="http://schemas.microsoft.com/office/powerpoint/2010/main" val="13148194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D658EF-A258-4B97-8FD9-D6C68BE215C6}"/>
              </a:ext>
            </a:extLst>
          </p:cNvPr>
          <p:cNvSpPr>
            <a:spLocks noGrp="1"/>
          </p:cNvSpPr>
          <p:nvPr>
            <p:ph type="title"/>
          </p:nvPr>
        </p:nvSpPr>
        <p:spPr>
          <a:xfrm>
            <a:off x="2926089" y="60993"/>
            <a:ext cx="6809662" cy="688767"/>
          </a:xfrm>
        </p:spPr>
        <p:txBody>
          <a:bodyPr>
            <a:normAutofit fontScale="90000"/>
          </a:bodyPr>
          <a:lstStyle/>
          <a:p>
            <a:pPr algn="ctr"/>
            <a:r>
              <a:rPr lang="es-MX" sz="4400" b="1" dirty="0">
                <a:latin typeface="+mn-lt"/>
              </a:rPr>
              <a:t>Redes Sociales</a:t>
            </a:r>
            <a:endParaRPr lang="es-CO" sz="4400" b="1" dirty="0">
              <a:latin typeface="+mn-lt"/>
            </a:endParaRPr>
          </a:p>
        </p:txBody>
      </p:sp>
      <p:pic>
        <p:nvPicPr>
          <p:cNvPr id="13" name="Imagen 12">
            <a:extLst>
              <a:ext uri="{FF2B5EF4-FFF2-40B4-BE49-F238E27FC236}">
                <a16:creationId xmlns:a16="http://schemas.microsoft.com/office/drawing/2014/main" id="{D1E25E62-852D-4F06-974E-27492B70202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387" y="1710814"/>
            <a:ext cx="3626919" cy="827470"/>
          </a:xfrm>
          <a:prstGeom prst="rect">
            <a:avLst/>
          </a:prstGeom>
        </p:spPr>
      </p:pic>
      <p:pic>
        <p:nvPicPr>
          <p:cNvPr id="15" name="Imagen 14">
            <a:extLst>
              <a:ext uri="{FF2B5EF4-FFF2-40B4-BE49-F238E27FC236}">
                <a16:creationId xmlns:a16="http://schemas.microsoft.com/office/drawing/2014/main" id="{CD8E4392-0BF3-438E-8267-17AD76570E8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387" y="2538284"/>
            <a:ext cx="3459617" cy="2526900"/>
          </a:xfrm>
          <a:prstGeom prst="rect">
            <a:avLst/>
          </a:prstGeom>
        </p:spPr>
      </p:pic>
      <p:pic>
        <p:nvPicPr>
          <p:cNvPr id="5" name="Imagen 4"/>
          <p:cNvPicPr>
            <a:picLocks noChangeAspect="1"/>
          </p:cNvPicPr>
          <p:nvPr/>
        </p:nvPicPr>
        <p:blipFill>
          <a:blip r:embed="rId4"/>
          <a:stretch>
            <a:fillRect/>
          </a:stretch>
        </p:blipFill>
        <p:spPr>
          <a:xfrm>
            <a:off x="3954931" y="861993"/>
            <a:ext cx="2910238" cy="4475551"/>
          </a:xfrm>
          <a:prstGeom prst="rect">
            <a:avLst/>
          </a:prstGeom>
        </p:spPr>
      </p:pic>
      <p:sp>
        <p:nvSpPr>
          <p:cNvPr id="3" name="CuadroTexto 2"/>
          <p:cNvSpPr txBox="1"/>
          <p:nvPr/>
        </p:nvSpPr>
        <p:spPr>
          <a:xfrm>
            <a:off x="974785" y="5926347"/>
            <a:ext cx="2316916" cy="369332"/>
          </a:xfrm>
          <a:prstGeom prst="rect">
            <a:avLst/>
          </a:prstGeom>
          <a:noFill/>
        </p:spPr>
        <p:txBody>
          <a:bodyPr wrap="none" rtlCol="0">
            <a:spAutoFit/>
          </a:bodyPr>
          <a:lstStyle/>
          <a:p>
            <a:r>
              <a:rPr lang="es-ES" dirty="0">
                <a:hlinkClick r:id="rId5"/>
              </a:rPr>
              <a:t>Video </a:t>
            </a:r>
            <a:r>
              <a:rPr lang="es-ES" dirty="0" err="1">
                <a:hlinkClick r:id="rId5"/>
              </a:rPr>
              <a:t>School</a:t>
            </a:r>
            <a:r>
              <a:rPr lang="es-ES" dirty="0">
                <a:hlinkClick r:id="rId5"/>
              </a:rPr>
              <a:t> </a:t>
            </a:r>
            <a:r>
              <a:rPr lang="es-ES" dirty="0" err="1">
                <a:hlinkClick r:id="rId5"/>
              </a:rPr>
              <a:t>Relations</a:t>
            </a:r>
            <a:endParaRPr lang="es-CO" dirty="0"/>
          </a:p>
        </p:txBody>
      </p:sp>
      <p:pic>
        <p:nvPicPr>
          <p:cNvPr id="9" name="Imagen 8">
            <a:extLst>
              <a:ext uri="{FF2B5EF4-FFF2-40B4-BE49-F238E27FC236}">
                <a16:creationId xmlns:a16="http://schemas.microsoft.com/office/drawing/2014/main" id="{77D92CCD-24DA-459C-94FC-52335323D3D6}"/>
              </a:ext>
            </a:extLst>
          </p:cNvPr>
          <p:cNvPicPr>
            <a:picLocks noChangeAspect="1"/>
          </p:cNvPicPr>
          <p:nvPr/>
        </p:nvPicPr>
        <p:blipFill>
          <a:blip r:embed="rId6"/>
          <a:stretch>
            <a:fillRect/>
          </a:stretch>
        </p:blipFill>
        <p:spPr>
          <a:xfrm>
            <a:off x="7031604" y="2124549"/>
            <a:ext cx="5073062" cy="2549026"/>
          </a:xfrm>
          <a:prstGeom prst="rect">
            <a:avLst/>
          </a:prstGeom>
        </p:spPr>
      </p:pic>
    </p:spTree>
    <p:extLst>
      <p:ext uri="{BB962C8B-B14F-4D97-AF65-F5344CB8AC3E}">
        <p14:creationId xmlns:p14="http://schemas.microsoft.com/office/powerpoint/2010/main" val="101259335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16349" y="88384"/>
            <a:ext cx="8064230" cy="895685"/>
          </a:xfrm>
        </p:spPr>
        <p:txBody>
          <a:bodyPr>
            <a:normAutofit/>
          </a:bodyPr>
          <a:lstStyle/>
          <a:p>
            <a:pPr algn="ctr"/>
            <a:r>
              <a:rPr lang="es-CO" sz="4000" dirty="0">
                <a:latin typeface="+mn-lt"/>
              </a:rPr>
              <a:t>Redes Sociales</a:t>
            </a:r>
          </a:p>
        </p:txBody>
      </p:sp>
      <p:pic>
        <p:nvPicPr>
          <p:cNvPr id="5" name="Imagen 4"/>
          <p:cNvPicPr>
            <a:picLocks noChangeAspect="1"/>
          </p:cNvPicPr>
          <p:nvPr/>
        </p:nvPicPr>
        <p:blipFill>
          <a:blip r:embed="rId2"/>
          <a:stretch>
            <a:fillRect/>
          </a:stretch>
        </p:blipFill>
        <p:spPr>
          <a:xfrm>
            <a:off x="8047954" y="740227"/>
            <a:ext cx="1638300" cy="2085975"/>
          </a:xfrm>
          <a:prstGeom prst="rect">
            <a:avLst/>
          </a:prstGeom>
        </p:spPr>
      </p:pic>
      <p:sp>
        <p:nvSpPr>
          <p:cNvPr id="6" name="CuadroTexto 5"/>
          <p:cNvSpPr txBox="1"/>
          <p:nvPr/>
        </p:nvSpPr>
        <p:spPr>
          <a:xfrm>
            <a:off x="4149614" y="1246157"/>
            <a:ext cx="3983783" cy="646331"/>
          </a:xfrm>
          <a:prstGeom prst="rect">
            <a:avLst/>
          </a:prstGeom>
          <a:noFill/>
        </p:spPr>
        <p:txBody>
          <a:bodyPr wrap="none" rtlCol="0">
            <a:spAutoFit/>
          </a:bodyPr>
          <a:lstStyle/>
          <a:p>
            <a:r>
              <a:rPr lang="es-CO" sz="3600" dirty="0"/>
              <a:t>James </a:t>
            </a:r>
            <a:r>
              <a:rPr lang="es-CO" sz="3600" dirty="0" err="1"/>
              <a:t>Moody</a:t>
            </a:r>
            <a:r>
              <a:rPr lang="es-CO" sz="3600" dirty="0"/>
              <a:t>(2004)</a:t>
            </a:r>
          </a:p>
        </p:txBody>
      </p:sp>
      <p:pic>
        <p:nvPicPr>
          <p:cNvPr id="7" name="Imagen 6"/>
          <p:cNvPicPr>
            <a:picLocks noChangeAspect="1"/>
          </p:cNvPicPr>
          <p:nvPr/>
        </p:nvPicPr>
        <p:blipFill>
          <a:blip r:embed="rId3"/>
          <a:stretch>
            <a:fillRect/>
          </a:stretch>
        </p:blipFill>
        <p:spPr>
          <a:xfrm>
            <a:off x="347106" y="984069"/>
            <a:ext cx="3684294" cy="2733267"/>
          </a:xfrm>
          <a:prstGeom prst="rect">
            <a:avLst/>
          </a:prstGeom>
        </p:spPr>
      </p:pic>
      <p:sp>
        <p:nvSpPr>
          <p:cNvPr id="8" name="CuadroTexto 7"/>
          <p:cNvSpPr txBox="1"/>
          <p:nvPr/>
        </p:nvSpPr>
        <p:spPr>
          <a:xfrm>
            <a:off x="4833257" y="2582361"/>
            <a:ext cx="2412840" cy="369332"/>
          </a:xfrm>
          <a:prstGeom prst="rect">
            <a:avLst/>
          </a:prstGeom>
          <a:noFill/>
        </p:spPr>
        <p:txBody>
          <a:bodyPr wrap="none" rtlCol="0">
            <a:spAutoFit/>
          </a:bodyPr>
          <a:lstStyle/>
          <a:p>
            <a:r>
              <a:rPr lang="es-CO" dirty="0"/>
              <a:t>High </a:t>
            </a:r>
            <a:r>
              <a:rPr lang="es-CO" dirty="0" err="1"/>
              <a:t>School</a:t>
            </a:r>
            <a:r>
              <a:rPr lang="es-CO" dirty="0"/>
              <a:t> </a:t>
            </a:r>
            <a:r>
              <a:rPr lang="es-CO" dirty="0" err="1"/>
              <a:t>Friendship</a:t>
            </a:r>
            <a:endParaRPr lang="es-CO" dirty="0"/>
          </a:p>
        </p:txBody>
      </p:sp>
      <p:pic>
        <p:nvPicPr>
          <p:cNvPr id="9" name="Imagen 8"/>
          <p:cNvPicPr>
            <a:picLocks noChangeAspect="1"/>
          </p:cNvPicPr>
          <p:nvPr/>
        </p:nvPicPr>
        <p:blipFill>
          <a:blip r:embed="rId4"/>
          <a:stretch>
            <a:fillRect/>
          </a:stretch>
        </p:blipFill>
        <p:spPr>
          <a:xfrm>
            <a:off x="4507239" y="3510099"/>
            <a:ext cx="3227100" cy="3347901"/>
          </a:xfrm>
          <a:prstGeom prst="rect">
            <a:avLst/>
          </a:prstGeom>
        </p:spPr>
      </p:pic>
      <p:sp>
        <p:nvSpPr>
          <p:cNvPr id="10" name="CuadroTexto 9"/>
          <p:cNvSpPr txBox="1"/>
          <p:nvPr/>
        </p:nvSpPr>
        <p:spPr>
          <a:xfrm>
            <a:off x="1593669" y="5259977"/>
            <a:ext cx="2585451" cy="369332"/>
          </a:xfrm>
          <a:prstGeom prst="rect">
            <a:avLst/>
          </a:prstGeom>
          <a:noFill/>
        </p:spPr>
        <p:txBody>
          <a:bodyPr wrap="none" rtlCol="0">
            <a:spAutoFit/>
          </a:bodyPr>
          <a:lstStyle/>
          <a:p>
            <a:r>
              <a:rPr lang="es-CO" dirty="0"/>
              <a:t>High </a:t>
            </a:r>
            <a:r>
              <a:rPr lang="es-CO" dirty="0" err="1"/>
              <a:t>School</a:t>
            </a:r>
            <a:r>
              <a:rPr lang="es-CO" dirty="0"/>
              <a:t> </a:t>
            </a:r>
            <a:r>
              <a:rPr lang="es-CO" dirty="0" err="1"/>
              <a:t>Dating</a:t>
            </a:r>
            <a:r>
              <a:rPr lang="es-CO" dirty="0"/>
              <a:t> (AIDS)</a:t>
            </a:r>
          </a:p>
        </p:txBody>
      </p:sp>
      <p:pic>
        <p:nvPicPr>
          <p:cNvPr id="11" name="Imagen 10"/>
          <p:cNvPicPr>
            <a:picLocks noChangeAspect="1"/>
          </p:cNvPicPr>
          <p:nvPr/>
        </p:nvPicPr>
        <p:blipFill>
          <a:blip r:embed="rId5"/>
          <a:stretch>
            <a:fillRect/>
          </a:stretch>
        </p:blipFill>
        <p:spPr>
          <a:xfrm>
            <a:off x="8133397" y="3082290"/>
            <a:ext cx="3971925" cy="3619500"/>
          </a:xfrm>
          <a:prstGeom prst="rect">
            <a:avLst/>
          </a:prstGeom>
        </p:spPr>
      </p:pic>
      <p:sp>
        <p:nvSpPr>
          <p:cNvPr id="3" name="CuadroTexto 2"/>
          <p:cNvSpPr txBox="1"/>
          <p:nvPr/>
        </p:nvSpPr>
        <p:spPr>
          <a:xfrm>
            <a:off x="966158" y="4330460"/>
            <a:ext cx="2294603" cy="369332"/>
          </a:xfrm>
          <a:prstGeom prst="rect">
            <a:avLst/>
          </a:prstGeom>
          <a:noFill/>
        </p:spPr>
        <p:txBody>
          <a:bodyPr wrap="none" rtlCol="0">
            <a:spAutoFit/>
          </a:bodyPr>
          <a:lstStyle/>
          <a:p>
            <a:r>
              <a:rPr lang="es-ES" dirty="0">
                <a:hlinkClick r:id="rId6"/>
              </a:rPr>
              <a:t>Video Moliere </a:t>
            </a:r>
            <a:r>
              <a:rPr lang="es-ES" dirty="0" err="1"/>
              <a:t>Theater</a:t>
            </a:r>
            <a:endParaRPr lang="es-CO" dirty="0"/>
          </a:p>
        </p:txBody>
      </p:sp>
    </p:spTree>
    <p:extLst>
      <p:ext uri="{BB962C8B-B14F-4D97-AF65-F5344CB8AC3E}">
        <p14:creationId xmlns:p14="http://schemas.microsoft.com/office/powerpoint/2010/main" val="1029163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CO" dirty="0" err="1"/>
              <a:t>Dolphins</a:t>
            </a:r>
            <a:endParaRPr lang="es-CO" dirty="0"/>
          </a:p>
        </p:txBody>
      </p:sp>
      <p:pic>
        <p:nvPicPr>
          <p:cNvPr id="4" name="Imagen 3"/>
          <p:cNvPicPr>
            <a:picLocks noChangeAspect="1"/>
          </p:cNvPicPr>
          <p:nvPr/>
        </p:nvPicPr>
        <p:blipFill>
          <a:blip r:embed="rId2"/>
          <a:stretch>
            <a:fillRect/>
          </a:stretch>
        </p:blipFill>
        <p:spPr>
          <a:xfrm>
            <a:off x="8297500" y="3021478"/>
            <a:ext cx="3737746" cy="3314008"/>
          </a:xfrm>
          <a:prstGeom prst="rect">
            <a:avLst/>
          </a:prstGeom>
        </p:spPr>
      </p:pic>
      <p:pic>
        <p:nvPicPr>
          <p:cNvPr id="6" name="Imagen 5"/>
          <p:cNvPicPr>
            <a:picLocks noChangeAspect="1"/>
          </p:cNvPicPr>
          <p:nvPr/>
        </p:nvPicPr>
        <p:blipFill>
          <a:blip r:embed="rId3"/>
          <a:stretch>
            <a:fillRect/>
          </a:stretch>
        </p:blipFill>
        <p:spPr>
          <a:xfrm>
            <a:off x="258127" y="1148035"/>
            <a:ext cx="6001587" cy="4208009"/>
          </a:xfrm>
          <a:prstGeom prst="rect">
            <a:avLst/>
          </a:prstGeom>
        </p:spPr>
      </p:pic>
      <p:pic>
        <p:nvPicPr>
          <p:cNvPr id="7" name="Imagen 6"/>
          <p:cNvPicPr>
            <a:picLocks noChangeAspect="1"/>
          </p:cNvPicPr>
          <p:nvPr/>
        </p:nvPicPr>
        <p:blipFill>
          <a:blip r:embed="rId4"/>
          <a:stretch>
            <a:fillRect/>
          </a:stretch>
        </p:blipFill>
        <p:spPr>
          <a:xfrm>
            <a:off x="6404278" y="1011261"/>
            <a:ext cx="1893222" cy="2446043"/>
          </a:xfrm>
          <a:prstGeom prst="rect">
            <a:avLst/>
          </a:prstGeom>
        </p:spPr>
      </p:pic>
      <p:sp>
        <p:nvSpPr>
          <p:cNvPr id="8" name="CuadroTexto 7"/>
          <p:cNvSpPr txBox="1"/>
          <p:nvPr/>
        </p:nvSpPr>
        <p:spPr>
          <a:xfrm>
            <a:off x="8442064" y="1558727"/>
            <a:ext cx="2406300" cy="523220"/>
          </a:xfrm>
          <a:prstGeom prst="rect">
            <a:avLst/>
          </a:prstGeom>
          <a:noFill/>
        </p:spPr>
        <p:txBody>
          <a:bodyPr wrap="none" rtlCol="0">
            <a:spAutoFit/>
          </a:bodyPr>
          <a:lstStyle/>
          <a:p>
            <a:r>
              <a:rPr lang="es-CO" sz="2800" b="1" dirty="0"/>
              <a:t>Mark Newman</a:t>
            </a:r>
          </a:p>
        </p:txBody>
      </p:sp>
      <p:sp>
        <p:nvSpPr>
          <p:cNvPr id="3" name="CuadroTexto 2"/>
          <p:cNvSpPr txBox="1"/>
          <p:nvPr/>
        </p:nvSpPr>
        <p:spPr>
          <a:xfrm>
            <a:off x="905774" y="5978106"/>
            <a:ext cx="3321166" cy="369332"/>
          </a:xfrm>
          <a:prstGeom prst="rect">
            <a:avLst/>
          </a:prstGeom>
          <a:noFill/>
        </p:spPr>
        <p:txBody>
          <a:bodyPr wrap="none" rtlCol="0">
            <a:spAutoFit/>
          </a:bodyPr>
          <a:lstStyle/>
          <a:p>
            <a:r>
              <a:rPr lang="es-ES" dirty="0" err="1">
                <a:hlinkClick r:id="rId5"/>
              </a:rPr>
              <a:t>Veritasium</a:t>
            </a:r>
            <a:r>
              <a:rPr lang="es-ES" dirty="0">
                <a:hlinkClick r:id="rId5"/>
              </a:rPr>
              <a:t> Small </a:t>
            </a:r>
            <a:r>
              <a:rPr lang="es-ES" dirty="0" err="1">
                <a:hlinkClick r:id="rId5"/>
              </a:rPr>
              <a:t>World</a:t>
            </a:r>
            <a:r>
              <a:rPr lang="es-ES" dirty="0">
                <a:hlinkClick r:id="rId5"/>
              </a:rPr>
              <a:t> Network</a:t>
            </a:r>
            <a:r>
              <a:rPr lang="es-ES" dirty="0"/>
              <a:t>s</a:t>
            </a:r>
            <a:endParaRPr lang="es-CO" dirty="0"/>
          </a:p>
        </p:txBody>
      </p:sp>
      <p:sp>
        <p:nvSpPr>
          <p:cNvPr id="9" name="Título 1">
            <a:extLst>
              <a:ext uri="{FF2B5EF4-FFF2-40B4-BE49-F238E27FC236}">
                <a16:creationId xmlns:a16="http://schemas.microsoft.com/office/drawing/2014/main" id="{017BF1C8-81DC-400F-A45C-390346C6F115}"/>
              </a:ext>
            </a:extLst>
          </p:cNvPr>
          <p:cNvSpPr txBox="1">
            <a:spLocks/>
          </p:cNvSpPr>
          <p:nvPr/>
        </p:nvSpPr>
        <p:spPr>
          <a:xfrm>
            <a:off x="1916349" y="88384"/>
            <a:ext cx="8064230" cy="8956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algn="ctr"/>
            <a:r>
              <a:rPr lang="es-CO" sz="4000" dirty="0">
                <a:latin typeface="+mn-lt"/>
              </a:rPr>
              <a:t>Red “social”</a:t>
            </a:r>
          </a:p>
        </p:txBody>
      </p:sp>
    </p:spTree>
    <p:extLst>
      <p:ext uri="{BB962C8B-B14F-4D97-AF65-F5344CB8AC3E}">
        <p14:creationId xmlns:p14="http://schemas.microsoft.com/office/powerpoint/2010/main" val="1443717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D658EF-A258-4B97-8FD9-D6C68BE215C6}"/>
              </a:ext>
            </a:extLst>
          </p:cNvPr>
          <p:cNvSpPr>
            <a:spLocks noGrp="1"/>
          </p:cNvSpPr>
          <p:nvPr>
            <p:ph type="title"/>
          </p:nvPr>
        </p:nvSpPr>
        <p:spPr>
          <a:xfrm>
            <a:off x="763822" y="-46575"/>
            <a:ext cx="10515600" cy="763458"/>
          </a:xfrm>
        </p:spPr>
        <p:txBody>
          <a:bodyPr>
            <a:normAutofit/>
          </a:bodyPr>
          <a:lstStyle/>
          <a:p>
            <a:pPr algn="ctr"/>
            <a:r>
              <a:rPr lang="es-MX" sz="4000" b="1" dirty="0">
                <a:latin typeface="+mn-lt"/>
              </a:rPr>
              <a:t>Redes Sociales Tecnológicas (Facebook-Twitter)</a:t>
            </a:r>
            <a:endParaRPr lang="es-CO" sz="4000" b="1" dirty="0">
              <a:latin typeface="+mn-lt"/>
            </a:endParaRPr>
          </a:p>
        </p:txBody>
      </p:sp>
      <p:pic>
        <p:nvPicPr>
          <p:cNvPr id="4" name="fb.png">
            <a:extLst>
              <a:ext uri="{FF2B5EF4-FFF2-40B4-BE49-F238E27FC236}">
                <a16:creationId xmlns:a16="http://schemas.microsoft.com/office/drawing/2014/main" id="{47FFC27E-5132-409F-AEF7-B8A4D284A73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61549" y="2290753"/>
            <a:ext cx="3564366" cy="3582780"/>
          </a:xfrm>
          <a:prstGeom prst="rect">
            <a:avLst/>
          </a:prstGeom>
          <a:ln w="12700">
            <a:miter lim="400000"/>
          </a:ln>
        </p:spPr>
      </p:pic>
      <p:pic>
        <p:nvPicPr>
          <p:cNvPr id="5" name="Imagen 4">
            <a:extLst>
              <a:ext uri="{FF2B5EF4-FFF2-40B4-BE49-F238E27FC236}">
                <a16:creationId xmlns:a16="http://schemas.microsoft.com/office/drawing/2014/main" id="{3E17E3F2-A859-44C6-9F32-B5CD7511076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56073" y="2492614"/>
            <a:ext cx="4128388" cy="3076259"/>
          </a:xfrm>
          <a:prstGeom prst="rect">
            <a:avLst/>
          </a:prstGeom>
        </p:spPr>
      </p:pic>
      <p:pic>
        <p:nvPicPr>
          <p:cNvPr id="7" name="Imagen 6">
            <a:extLst>
              <a:ext uri="{FF2B5EF4-FFF2-40B4-BE49-F238E27FC236}">
                <a16:creationId xmlns:a16="http://schemas.microsoft.com/office/drawing/2014/main" id="{1D61A3DF-40EF-49FC-94CA-2715A592849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698157" y="5878490"/>
            <a:ext cx="944972" cy="529185"/>
          </a:xfrm>
          <a:prstGeom prst="rect">
            <a:avLst/>
          </a:prstGeom>
        </p:spPr>
      </p:pic>
      <p:pic>
        <p:nvPicPr>
          <p:cNvPr id="9" name="Imagen 8">
            <a:extLst>
              <a:ext uri="{FF2B5EF4-FFF2-40B4-BE49-F238E27FC236}">
                <a16:creationId xmlns:a16="http://schemas.microsoft.com/office/drawing/2014/main" id="{E966C52D-8162-4178-AF08-98946D6A92A6}"/>
              </a:ext>
            </a:extLst>
          </p:cNvPr>
          <p:cNvPicPr>
            <a:picLocks noChangeAspect="1"/>
          </p:cNvPicPr>
          <p:nvPr/>
        </p:nvPicPr>
        <p:blipFill>
          <a:blip r:embed="rId5"/>
          <a:stretch>
            <a:fillRect/>
          </a:stretch>
        </p:blipFill>
        <p:spPr>
          <a:xfrm>
            <a:off x="3712743" y="5842215"/>
            <a:ext cx="653406" cy="621271"/>
          </a:xfrm>
          <a:prstGeom prst="rect">
            <a:avLst/>
          </a:prstGeom>
        </p:spPr>
      </p:pic>
      <p:sp>
        <p:nvSpPr>
          <p:cNvPr id="3" name="CuadroTexto 2"/>
          <p:cNvSpPr txBox="1"/>
          <p:nvPr/>
        </p:nvSpPr>
        <p:spPr>
          <a:xfrm>
            <a:off x="380735" y="5958416"/>
            <a:ext cx="2639683" cy="369332"/>
          </a:xfrm>
          <a:prstGeom prst="rect">
            <a:avLst/>
          </a:prstGeom>
          <a:noFill/>
        </p:spPr>
        <p:txBody>
          <a:bodyPr wrap="square" rtlCol="0">
            <a:spAutoFit/>
          </a:bodyPr>
          <a:lstStyle/>
          <a:p>
            <a:r>
              <a:rPr lang="es-ES" dirty="0" err="1">
                <a:hlinkClick r:id="rId6"/>
              </a:rPr>
              <a:t>Animated</a:t>
            </a:r>
            <a:r>
              <a:rPr lang="es-ES" dirty="0">
                <a:hlinkClick r:id="rId6"/>
              </a:rPr>
              <a:t> Networks</a:t>
            </a:r>
            <a:endParaRPr lang="es-CO" dirty="0"/>
          </a:p>
        </p:txBody>
      </p:sp>
    </p:spTree>
    <p:extLst>
      <p:ext uri="{BB962C8B-B14F-4D97-AF65-F5344CB8AC3E}">
        <p14:creationId xmlns:p14="http://schemas.microsoft.com/office/powerpoint/2010/main" val="368961668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B3B690-4331-4E58-AD63-56650716594F}"/>
              </a:ext>
            </a:extLst>
          </p:cNvPr>
          <p:cNvSpPr>
            <a:spLocks noGrp="1"/>
          </p:cNvSpPr>
          <p:nvPr>
            <p:ph type="title"/>
          </p:nvPr>
        </p:nvSpPr>
        <p:spPr>
          <a:xfrm>
            <a:off x="838200" y="228037"/>
            <a:ext cx="10515600" cy="934229"/>
          </a:xfrm>
        </p:spPr>
        <p:txBody>
          <a:bodyPr/>
          <a:lstStyle/>
          <a:p>
            <a:pPr algn="ctr"/>
            <a:r>
              <a:rPr lang="es-MX" dirty="0"/>
              <a:t>Redes Organizacionales</a:t>
            </a:r>
            <a:endParaRPr lang="es-CO" dirty="0"/>
          </a:p>
        </p:txBody>
      </p:sp>
      <p:sp>
        <p:nvSpPr>
          <p:cNvPr id="3" name="Marcador de contenido 2">
            <a:extLst>
              <a:ext uri="{FF2B5EF4-FFF2-40B4-BE49-F238E27FC236}">
                <a16:creationId xmlns:a16="http://schemas.microsoft.com/office/drawing/2014/main" id="{ED017DCC-4851-4FAB-AAAF-18B1BE96950E}"/>
              </a:ext>
            </a:extLst>
          </p:cNvPr>
          <p:cNvSpPr>
            <a:spLocks noGrp="1"/>
          </p:cNvSpPr>
          <p:nvPr>
            <p:ph idx="1"/>
          </p:nvPr>
        </p:nvSpPr>
        <p:spPr>
          <a:xfrm>
            <a:off x="745435" y="6391312"/>
            <a:ext cx="10515600" cy="466688"/>
          </a:xfrm>
        </p:spPr>
        <p:txBody>
          <a:bodyPr>
            <a:normAutofit lnSpcReduction="10000"/>
          </a:bodyPr>
          <a:lstStyle/>
          <a:p>
            <a:pPr marL="0" indent="0" algn="ctr">
              <a:buNone/>
            </a:pPr>
            <a:r>
              <a:rPr lang="es-MX" b="1" dirty="0">
                <a:solidFill>
                  <a:srgbClr val="0070C0"/>
                </a:solidFill>
              </a:rPr>
              <a:t>Importancia de comunicación Informal</a:t>
            </a:r>
            <a:endParaRPr lang="es-CO" b="1" dirty="0">
              <a:solidFill>
                <a:srgbClr val="0070C0"/>
              </a:solidFill>
            </a:endParaRPr>
          </a:p>
        </p:txBody>
      </p:sp>
      <p:pic>
        <p:nvPicPr>
          <p:cNvPr id="4" name="Imagen 3">
            <a:extLst>
              <a:ext uri="{FF2B5EF4-FFF2-40B4-BE49-F238E27FC236}">
                <a16:creationId xmlns:a16="http://schemas.microsoft.com/office/drawing/2014/main" id="{3553A5F3-FB2A-49FB-A33C-8ACA9B902A91}"/>
              </a:ext>
            </a:extLst>
          </p:cNvPr>
          <p:cNvPicPr>
            <a:picLocks noChangeAspect="1"/>
          </p:cNvPicPr>
          <p:nvPr/>
        </p:nvPicPr>
        <p:blipFill>
          <a:blip r:embed="rId2"/>
          <a:stretch>
            <a:fillRect/>
          </a:stretch>
        </p:blipFill>
        <p:spPr>
          <a:xfrm>
            <a:off x="228219" y="2004745"/>
            <a:ext cx="5449060" cy="2467319"/>
          </a:xfrm>
          <a:prstGeom prst="rect">
            <a:avLst/>
          </a:prstGeom>
        </p:spPr>
      </p:pic>
      <p:pic>
        <p:nvPicPr>
          <p:cNvPr id="5" name="Imagen 4">
            <a:extLst>
              <a:ext uri="{FF2B5EF4-FFF2-40B4-BE49-F238E27FC236}">
                <a16:creationId xmlns:a16="http://schemas.microsoft.com/office/drawing/2014/main" id="{8370F5FB-7B4C-4C7C-8A78-0A56232EA27B}"/>
              </a:ext>
            </a:extLst>
          </p:cNvPr>
          <p:cNvPicPr>
            <a:picLocks noChangeAspect="1"/>
          </p:cNvPicPr>
          <p:nvPr/>
        </p:nvPicPr>
        <p:blipFill>
          <a:blip r:embed="rId3"/>
          <a:stretch>
            <a:fillRect/>
          </a:stretch>
        </p:blipFill>
        <p:spPr>
          <a:xfrm>
            <a:off x="6356421" y="1586949"/>
            <a:ext cx="5334744" cy="3448531"/>
          </a:xfrm>
          <a:prstGeom prst="rect">
            <a:avLst/>
          </a:prstGeom>
        </p:spPr>
      </p:pic>
      <p:sp>
        <p:nvSpPr>
          <p:cNvPr id="7" name="Marcador de contenido 2">
            <a:extLst>
              <a:ext uri="{FF2B5EF4-FFF2-40B4-BE49-F238E27FC236}">
                <a16:creationId xmlns:a16="http://schemas.microsoft.com/office/drawing/2014/main" id="{6A1352AA-0149-4D9F-83E8-599CA749A8E3}"/>
              </a:ext>
            </a:extLst>
          </p:cNvPr>
          <p:cNvSpPr txBox="1">
            <a:spLocks/>
          </p:cNvSpPr>
          <p:nvPr/>
        </p:nvSpPr>
        <p:spPr>
          <a:xfrm>
            <a:off x="7612379" y="5460163"/>
            <a:ext cx="2822829" cy="46668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Clr>
                <a:srgbClr val="C0000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MX" b="1" dirty="0"/>
              <a:t>Informal</a:t>
            </a:r>
            <a:endParaRPr lang="es-CO" b="1" dirty="0"/>
          </a:p>
        </p:txBody>
      </p:sp>
      <p:sp>
        <p:nvSpPr>
          <p:cNvPr id="8" name="Marcador de contenido 2">
            <a:extLst>
              <a:ext uri="{FF2B5EF4-FFF2-40B4-BE49-F238E27FC236}">
                <a16:creationId xmlns:a16="http://schemas.microsoft.com/office/drawing/2014/main" id="{C2D49CE4-63E0-4459-9FE0-88DE5FB86D5B}"/>
              </a:ext>
            </a:extLst>
          </p:cNvPr>
          <p:cNvSpPr txBox="1">
            <a:spLocks/>
          </p:cNvSpPr>
          <p:nvPr/>
        </p:nvSpPr>
        <p:spPr>
          <a:xfrm>
            <a:off x="1379602" y="5462389"/>
            <a:ext cx="2822829" cy="46668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Clr>
                <a:srgbClr val="C0000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MX" b="1" dirty="0" err="1"/>
              <a:t>Jerarquica</a:t>
            </a:r>
            <a:endParaRPr lang="es-CO" b="1" dirty="0"/>
          </a:p>
        </p:txBody>
      </p:sp>
    </p:spTree>
    <p:extLst>
      <p:ext uri="{BB962C8B-B14F-4D97-AF65-F5344CB8AC3E}">
        <p14:creationId xmlns:p14="http://schemas.microsoft.com/office/powerpoint/2010/main" val="53149698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667</TotalTime>
  <Words>628</Words>
  <Application>Microsoft Office PowerPoint</Application>
  <PresentationFormat>Panorámica</PresentationFormat>
  <Paragraphs>126</Paragraphs>
  <Slides>46</Slides>
  <Notes>0</Notes>
  <HiddenSlides>0</HiddenSlides>
  <MMClips>2</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46</vt:i4>
      </vt:variant>
    </vt:vector>
  </HeadingPairs>
  <TitlesOfParts>
    <vt:vector size="52" baseType="lpstr">
      <vt:lpstr>Arial</vt:lpstr>
      <vt:lpstr>Calibri</vt:lpstr>
      <vt:lpstr>Calibri Light</vt:lpstr>
      <vt:lpstr>Helvetica</vt:lpstr>
      <vt:lpstr>inherit</vt:lpstr>
      <vt:lpstr>Tema de Office</vt:lpstr>
      <vt:lpstr>Presentación de PowerPoint</vt:lpstr>
      <vt:lpstr>¿Qué es Ciencia de redes?  (Network Science)</vt:lpstr>
      <vt:lpstr>¿Qué es una red?</vt:lpstr>
      <vt:lpstr>Ejemplos de Redes</vt:lpstr>
      <vt:lpstr>Redes Sociales</vt:lpstr>
      <vt:lpstr>Redes Sociales</vt:lpstr>
      <vt:lpstr>Dolphins</vt:lpstr>
      <vt:lpstr>Redes Sociales Tecnológicas (Facebook-Twitter)</vt:lpstr>
      <vt:lpstr>Redes Organizacionales</vt:lpstr>
      <vt:lpstr>Redes Tecnológicas (Internet)</vt:lpstr>
      <vt:lpstr>Redes Tecnológicas ( www)</vt:lpstr>
      <vt:lpstr>Redes de Conocimiento (Co-citation)</vt:lpstr>
      <vt:lpstr>Redes Económicas</vt:lpstr>
      <vt:lpstr>Redes antisociales (Terroristas)</vt:lpstr>
      <vt:lpstr>Redes de Transporte</vt:lpstr>
      <vt:lpstr>Redes Biológicas</vt:lpstr>
      <vt:lpstr>Redes Biológicas</vt:lpstr>
      <vt:lpstr>Redes Neuronales</vt:lpstr>
      <vt:lpstr>Un lenguaje común y Universal</vt:lpstr>
      <vt:lpstr>Presentación de PowerPoint</vt:lpstr>
      <vt:lpstr>Importancia de las redes</vt:lpstr>
      <vt:lpstr>Presentación de PowerPoint</vt:lpstr>
      <vt:lpstr>Un sistema complejo</vt:lpstr>
      <vt:lpstr>Presentación de PowerPoint</vt:lpstr>
      <vt:lpstr>Algunas aplicaciones</vt:lpstr>
      <vt:lpstr>Vulnerabilidad de una red</vt:lpstr>
      <vt:lpstr>Presentación de PowerPoint</vt:lpstr>
      <vt:lpstr>Presentación de PowerPoint</vt:lpstr>
      <vt:lpstr>Ejemplo Escuela Infantil</vt:lpstr>
      <vt:lpstr>Ciencia de datos</vt:lpstr>
      <vt:lpstr>Red club de Karate</vt:lpstr>
      <vt:lpstr>Zachary’s Karate Club</vt:lpstr>
      <vt:lpstr>Una Huelga (1997)</vt:lpstr>
      <vt:lpstr>Presentación de PowerPoint</vt:lpstr>
      <vt:lpstr>Presentación de PowerPoint</vt:lpstr>
      <vt:lpstr>Una Red Política</vt:lpstr>
      <vt:lpstr>Celegans</vt:lpstr>
      <vt:lpstr>Modelos Adicionales</vt:lpstr>
      <vt:lpstr>Presentación de PowerPoint</vt:lpstr>
      <vt:lpstr>Métodos</vt:lpstr>
      <vt:lpstr>Método Aleatorio</vt:lpstr>
      <vt:lpstr>Presentación de PowerPoint</vt:lpstr>
      <vt:lpstr>Difusión Biológica y Social</vt:lpstr>
      <vt:lpstr>Presentación de PowerPoint</vt:lpstr>
      <vt:lpstr>Impacto Global</vt:lpstr>
      <vt:lpstr>La promesa de la Ciencia de redes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FELIPE AGUILAR SOTELO</dc:creator>
  <cp:lastModifiedBy>JORGE ALFONSO MELENDEZ ACUÑA</cp:lastModifiedBy>
  <cp:revision>132</cp:revision>
  <dcterms:created xsi:type="dcterms:W3CDTF">2018-11-30T16:08:44Z</dcterms:created>
  <dcterms:modified xsi:type="dcterms:W3CDTF">2025-06-04T23:45:11Z</dcterms:modified>
</cp:coreProperties>
</file>